
<file path=[Content_Types].xml><?xml version="1.0" encoding="utf-8"?>
<Types xmlns="http://schemas.openxmlformats.org/package/2006/content-types">
  <Override PartName="/ppt/slideMasters/slideMaster3.xml" ContentType="application/vnd.openxmlformats-officedocument.presentationml.slideMaster+xml"/>
  <Override PartName="/ppt/theme/theme5.xml" ContentType="application/vnd.openxmlformats-officedocument.theme+xml"/>
  <Override PartName="/ppt/slideLayouts/slideLayout39.xml" ContentType="application/vnd.openxmlformats-officedocument.presentationml.slideLayout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5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18.xml" ContentType="application/vnd.openxmlformats-officedocument.theme+xml"/>
  <Override PartName="/ppt/notesSlides/notesSlide16.xml" ContentType="application/vnd.openxmlformats-officedocument.presentationml.notesSlide+xml"/>
  <Override PartName="/ppt/slideMasters/slideMaster15.xml" ContentType="application/vnd.openxmlformats-officedocument.presentationml.slideMaster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2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Masters/slideMaster8.xml" ContentType="application/vnd.openxmlformats-officedocument.presentationml.slideMaster+xml"/>
  <Override PartName="/ppt/slideMasters/slideMaster11.xml" ContentType="application/vnd.openxmlformats-officedocument.presentationml.slideMaster+xml"/>
  <Override PartName="/ppt/theme/theme14.xml" ContentType="application/vnd.openxmlformats-officedocument.theme+xml"/>
  <Override PartName="/ppt/notesSlides/notesSlide12.xml" ContentType="application/vnd.openxmlformats-officedocument.presentationml.notesSlide+xml"/>
  <Override PartName="/ppt/notesSlides/notesSlide7.xml" ContentType="application/vnd.openxmlformats-officedocument.presentationml.notesSlide+xml"/>
  <Override PartName="/ppt/slideMasters/slideMaster4.xml" ContentType="application/vnd.openxmlformats-officedocument.presentationml.slideMaster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theme/theme6.xml" ContentType="application/vnd.openxmlformats-officedocument.theme+xml"/>
  <Override PartName="/ppt/theme/theme10.xml" ContentType="application/vnd.openxmlformats-officedocument.theme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s/slide19.xml" ContentType="application/vnd.openxmlformats-officedocument.presentationml.slide+xml"/>
  <Default Extension="png" ContentType="image/png"/>
  <Override PartName="/ppt/slideLayouts/slideLayout7.xml" ContentType="application/vnd.openxmlformats-officedocument.presentationml.slideLayout+xml"/>
  <Override PartName="/ppt/theme/theme4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8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Masters/slideMaster18.xml" ContentType="application/vnd.openxmlformats-officedocument.presentationml.slideMaster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slideLayouts/slideLayout1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3.xml" ContentType="application/vnd.openxmlformats-officedocument.presentationml.slideLayout+xml"/>
  <Override PartName="/ppt/notesSlides/notesSlide17.xml" ContentType="application/vnd.openxmlformats-officedocument.presentationml.notesSlide+xml"/>
  <Override PartName="/ppt/presentation.xml" ContentType="application/vnd.openxmlformats-officedocument.presentationml.presentation.main+xml"/>
  <Override PartName="/ppt/slideMasters/slideMaster16.xml" ContentType="application/vnd.openxmlformats-officedocument.presentationml.slideMaster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tags/tag1.xml" ContentType="application/vnd.openxmlformats-officedocument.presentationml.tags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19.xml" ContentType="application/vnd.openxmlformats-officedocument.theme+xml"/>
  <Override PartName="/ppt/notesSlides/notesSlide15.xml" ContentType="application/vnd.openxmlformats-officedocument.presentationml.notesSlide+xml"/>
  <Override PartName="/docProps/app.xml" ContentType="application/vnd.openxmlformats-officedocument.extended-properties+xml"/>
  <Override PartName="/ppt/slideMasters/slideMaster14.xml" ContentType="application/vnd.openxmlformats-officedocument.presentationml.slideMaster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17.xml" ContentType="application/vnd.openxmlformats-officedocument.theme+xml"/>
  <Override PartName="/ppt/notesSlides/notesSlide13.xml" ContentType="application/vnd.openxmlformats-officedocument.presentationml.notesSlide+xml"/>
  <Default Extension="wdp" ContentType="image/vnd.ms-photo"/>
  <Override PartName="/ppt/slideMasters/slideMaster9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Layouts/slideLayout10.xml" ContentType="application/vnd.openxmlformats-officedocument.presentationml.slideLayout+xml"/>
  <Override PartName="/ppt/theme/theme15.xml" ContentType="application/vnd.openxmlformats-officedocument.theme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slideMasters/slideMaster7.xml" ContentType="application/vnd.openxmlformats-officedocument.presentationml.slideMaster+xml"/>
  <Override PartName="/ppt/slideMasters/slideMaster10.xml" ContentType="application/vnd.openxmlformats-officedocument.presentationml.slideMaster+xml"/>
  <Override PartName="/ppt/theme/theme9.xml" ContentType="application/vnd.openxmlformats-officedocument.theme+xml"/>
  <Override PartName="/ppt/theme/theme13.xml" ContentType="application/vnd.openxmlformats-officedocument.theme+xml"/>
  <Override PartName="/ppt/notesSlides/notesSlide6.xml" ContentType="application/vnd.openxmlformats-officedocument.presentationml.notesSlide+xml"/>
  <Override PartName="/ppt/slideMasters/slideMaster5.xml" ContentType="application/vnd.openxmlformats-officedocument.presentationml.slideMaster+xml"/>
  <Override PartName="/ppt/slides/slide8.xml" ContentType="application/vnd.openxmlformats-officedocument.presentationml.slide+xml"/>
  <Override PartName="/ppt/theme/theme7.xml" ContentType="application/vnd.openxmlformats-officedocument.theme+xml"/>
  <Override PartName="/ppt/theme/theme11.xml" ContentType="application/vnd.openxmlformats-officedocument.them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Override PartName="/ppt/notesSlides/notesSlide18.xml" ContentType="application/vnd.openxmlformats-officedocument.presentationml.notesSlide+xml"/>
  <Default Extension="rels" ContentType="application/vnd.openxmlformats-package.relationships+xml"/>
  <Override PartName="/ppt/slideMasters/slideMaster17.xml" ContentType="application/vnd.openxmlformats-officedocument.presentationml.slideMaster+xml"/>
  <Override PartName="/ppt/slides/slide23.xml" ContentType="application/vnd.openxmlformats-officedocument.presentationml.slide+xml"/>
  <Override PartName="/ppt/slideLayouts/slideLayout2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s/slide12.xml" ContentType="application/vnd.openxmlformats-officedocument.presentationml.slide+xml"/>
  <Override PartName="/ppt/slideLayouts/slideLayout11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16.xml" ContentType="application/vnd.openxmlformats-officedocument.theme+xml"/>
  <Override PartName="/ppt/notesSlides/notesSlide14.xml" ContentType="application/vnd.openxmlformats-officedocument.presentationml.notesSlide+xml"/>
  <Override PartName="/ppt/slideMasters/slideMaster13.xml" ContentType="application/vnd.openxmlformats-officedocument.presentationml.slideMaster+xml"/>
  <Override PartName="/ppt/commentAuthors.xml" ContentType="application/vnd.openxmlformats-officedocument.presentationml.commentAuthors+xml"/>
  <Override PartName="/ppt/notesSlides/notesSlide9.xml" ContentType="application/vnd.openxmlformats-officedocument.presentationml.notesSlide+xml"/>
  <Override PartName="/ppt/slideMasters/slideMaster6.xml" ContentType="application/vnd.openxmlformats-officedocument.presentationml.slideMaster+xml"/>
  <Override PartName="/ppt/theme/theme8.xml" ContentType="application/vnd.openxmlformats-officedocument.theme+xml"/>
  <Override PartName="/ppt/theme/theme12.xml" ContentType="application/vnd.openxmlformats-officedocument.them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64" r:id="rId2"/>
    <p:sldMasterId id="2147483667" r:id="rId3"/>
    <p:sldMasterId id="2147483670" r:id="rId4"/>
    <p:sldMasterId id="2147483673" r:id="rId5"/>
    <p:sldMasterId id="2147483677" r:id="rId6"/>
    <p:sldMasterId id="2147483680" r:id="rId7"/>
    <p:sldMasterId id="2147483683" r:id="rId8"/>
    <p:sldMasterId id="2147483686" r:id="rId9"/>
    <p:sldMasterId id="2147483688" r:id="rId10"/>
    <p:sldMasterId id="2147483693" r:id="rId11"/>
    <p:sldMasterId id="2147483697" r:id="rId12"/>
    <p:sldMasterId id="2147483700" r:id="rId13"/>
    <p:sldMasterId id="2147483703" r:id="rId14"/>
    <p:sldMasterId id="2147483708" r:id="rId15"/>
    <p:sldMasterId id="2147483711" r:id="rId16"/>
    <p:sldMasterId id="2147483714" r:id="rId17"/>
    <p:sldMasterId id="2147483717" r:id="rId18"/>
  </p:sldMasterIdLst>
  <p:notesMasterIdLst>
    <p:notesMasterId r:id="rId46"/>
  </p:notesMasterIdLst>
  <p:sldIdLst>
    <p:sldId id="346" r:id="rId19"/>
    <p:sldId id="342" r:id="rId20"/>
    <p:sldId id="344" r:id="rId21"/>
    <p:sldId id="261" r:id="rId22"/>
    <p:sldId id="345" r:id="rId23"/>
    <p:sldId id="263" r:id="rId24"/>
    <p:sldId id="264" r:id="rId25"/>
    <p:sldId id="268" r:id="rId26"/>
    <p:sldId id="320" r:id="rId27"/>
    <p:sldId id="274" r:id="rId28"/>
    <p:sldId id="273" r:id="rId29"/>
    <p:sldId id="278" r:id="rId30"/>
    <p:sldId id="319" r:id="rId31"/>
    <p:sldId id="343" r:id="rId32"/>
    <p:sldId id="291" r:id="rId33"/>
    <p:sldId id="327" r:id="rId34"/>
    <p:sldId id="328" r:id="rId35"/>
    <p:sldId id="292" r:id="rId36"/>
    <p:sldId id="329" r:id="rId37"/>
    <p:sldId id="341" r:id="rId38"/>
    <p:sldId id="282" r:id="rId39"/>
    <p:sldId id="295" r:id="rId40"/>
    <p:sldId id="332" r:id="rId41"/>
    <p:sldId id="333" r:id="rId42"/>
    <p:sldId id="297" r:id="rId43"/>
    <p:sldId id="296" r:id="rId44"/>
    <p:sldId id="338" r:id="rId45"/>
  </p:sldIdLst>
  <p:sldSz cx="9144000" cy="6858000" type="screen4x3"/>
  <p:notesSz cx="6858000" cy="9144000"/>
  <p:custDataLst>
    <p:tags r:id="rId47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KateDaly" initials="K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0033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showOutlineIcons="0" snapVertSplitter="1" vertBarState="minimized" horzBarState="maximized">
    <p:restoredLeft sz="16186" autoAdjust="0"/>
    <p:restoredTop sz="94660"/>
  </p:normalViewPr>
  <p:slideViewPr>
    <p:cSldViewPr>
      <p:cViewPr varScale="1">
        <p:scale>
          <a:sx n="91" d="100"/>
          <a:sy n="91" d="100"/>
        </p:scale>
        <p:origin x="-1164" y="-11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3.xml"/><Relationship Id="rId18" Type="http://schemas.openxmlformats.org/officeDocument/2006/relationships/slideMaster" Target="slideMasters/slideMaster18.xml"/><Relationship Id="rId26" Type="http://schemas.openxmlformats.org/officeDocument/2006/relationships/slide" Target="slides/slide8.xml"/><Relationship Id="rId39" Type="http://schemas.openxmlformats.org/officeDocument/2006/relationships/slide" Target="slides/slide2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3.xml"/><Relationship Id="rId34" Type="http://schemas.openxmlformats.org/officeDocument/2006/relationships/slide" Target="slides/slide16.xml"/><Relationship Id="rId42" Type="http://schemas.openxmlformats.org/officeDocument/2006/relationships/slide" Target="slides/slide24.xml"/><Relationship Id="rId47" Type="http://schemas.openxmlformats.org/officeDocument/2006/relationships/tags" Target="tags/tag1.xml"/><Relationship Id="rId50" Type="http://schemas.openxmlformats.org/officeDocument/2006/relationships/viewProps" Target="viewProps.xml"/><Relationship Id="rId7" Type="http://schemas.openxmlformats.org/officeDocument/2006/relationships/slideMaster" Target="slideMasters/slideMaster7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25" Type="http://schemas.openxmlformats.org/officeDocument/2006/relationships/slide" Target="slides/slide7.xml"/><Relationship Id="rId33" Type="http://schemas.openxmlformats.org/officeDocument/2006/relationships/slide" Target="slides/slide15.xml"/><Relationship Id="rId38" Type="http://schemas.openxmlformats.org/officeDocument/2006/relationships/slide" Target="slides/slide20.xml"/><Relationship Id="rId46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Master" Target="slideMasters/slideMaster16.xml"/><Relationship Id="rId20" Type="http://schemas.openxmlformats.org/officeDocument/2006/relationships/slide" Target="slides/slide2.xml"/><Relationship Id="rId29" Type="http://schemas.openxmlformats.org/officeDocument/2006/relationships/slide" Target="slides/slide11.xml"/><Relationship Id="rId41" Type="http://schemas.openxmlformats.org/officeDocument/2006/relationships/slide" Target="slides/slide23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6.xml"/><Relationship Id="rId32" Type="http://schemas.openxmlformats.org/officeDocument/2006/relationships/slide" Target="slides/slide14.xml"/><Relationship Id="rId37" Type="http://schemas.openxmlformats.org/officeDocument/2006/relationships/slide" Target="slides/slide19.xml"/><Relationship Id="rId40" Type="http://schemas.openxmlformats.org/officeDocument/2006/relationships/slide" Target="slides/slide22.xml"/><Relationship Id="rId45" Type="http://schemas.openxmlformats.org/officeDocument/2006/relationships/slide" Target="slides/slide27.xml"/><Relationship Id="rId5" Type="http://schemas.openxmlformats.org/officeDocument/2006/relationships/slideMaster" Target="slideMasters/slideMaster5.xml"/><Relationship Id="rId15" Type="http://schemas.openxmlformats.org/officeDocument/2006/relationships/slideMaster" Target="slideMasters/slideMaster15.xml"/><Relationship Id="rId23" Type="http://schemas.openxmlformats.org/officeDocument/2006/relationships/slide" Target="slides/slide5.xml"/><Relationship Id="rId28" Type="http://schemas.openxmlformats.org/officeDocument/2006/relationships/slide" Target="slides/slide10.xml"/><Relationship Id="rId36" Type="http://schemas.openxmlformats.org/officeDocument/2006/relationships/slide" Target="slides/slide18.xml"/><Relationship Id="rId49" Type="http://schemas.openxmlformats.org/officeDocument/2006/relationships/presProps" Target="presProps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1.xml"/><Relationship Id="rId31" Type="http://schemas.openxmlformats.org/officeDocument/2006/relationships/slide" Target="slides/slide13.xml"/><Relationship Id="rId44" Type="http://schemas.openxmlformats.org/officeDocument/2006/relationships/slide" Target="slides/slide26.xml"/><Relationship Id="rId52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Master" Target="slideMasters/slideMaster14.xml"/><Relationship Id="rId22" Type="http://schemas.openxmlformats.org/officeDocument/2006/relationships/slide" Target="slides/slide4.xml"/><Relationship Id="rId27" Type="http://schemas.openxmlformats.org/officeDocument/2006/relationships/slide" Target="slides/slide9.xml"/><Relationship Id="rId30" Type="http://schemas.openxmlformats.org/officeDocument/2006/relationships/slide" Target="slides/slide12.xml"/><Relationship Id="rId35" Type="http://schemas.openxmlformats.org/officeDocument/2006/relationships/slide" Target="slides/slide17.xml"/><Relationship Id="rId43" Type="http://schemas.openxmlformats.org/officeDocument/2006/relationships/slide" Target="slides/slide25.xml"/><Relationship Id="rId48" Type="http://schemas.openxmlformats.org/officeDocument/2006/relationships/commentAuthors" Target="commentAuthors.xml"/><Relationship Id="rId8" Type="http://schemas.openxmlformats.org/officeDocument/2006/relationships/slideMaster" Target="slideMasters/slideMaster8.xml"/><Relationship Id="rId51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1A96AD-DDF0-4A61-AF78-6A9475303EEA}" type="datetimeFigureOut">
              <a:rPr lang="en-US" smtClean="0"/>
              <a:pPr/>
              <a:t>3/25/2017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1C98F6-CE15-4853-8F67-EEA35F21B44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1156473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24F2E5E-FEFC-484F-9220-33520CA9BCD8}" type="slidenum">
              <a:rPr lang="en-US"/>
              <a:pPr/>
              <a:t>2</a:t>
            </a:fld>
            <a:endParaRPr lang="en-US"/>
          </a:p>
        </p:txBody>
      </p:sp>
      <p:sp>
        <p:nvSpPr>
          <p:cNvPr id="4505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5056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450564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0"/>
              </a:spcBef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spcBef>
                <a:spcPct val="0"/>
              </a:spcBef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spcBef>
                <a:spcPct val="0"/>
              </a:spcBef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spcBef>
                <a:spcPct val="0"/>
              </a:spcBef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spcBef>
                <a:spcPct val="0"/>
              </a:spcBef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r">
              <a:lnSpc>
                <a:spcPct val="100000"/>
              </a:lnSpc>
              <a:buClrTx/>
              <a:buSzTx/>
              <a:buFontTx/>
              <a:buNone/>
            </a:pPr>
            <a:fld id="{5D57C32A-FABA-45AA-8889-57A67D7CC563}" type="slidenum">
              <a:rPr lang="zh-CN" altLang="en-US" sz="1200">
                <a:latin typeface="Calibri" pitchFamily="34" charset="0"/>
              </a:rPr>
              <a:pPr algn="r">
                <a:lnSpc>
                  <a:spcPct val="100000"/>
                </a:lnSpc>
                <a:buClrTx/>
                <a:buSzTx/>
                <a:buFontTx/>
                <a:buNone/>
              </a:pPr>
              <a:t>2</a:t>
            </a:fld>
            <a:endParaRPr lang="en-US" altLang="zh-CN" sz="1200">
              <a:latin typeface="Calibri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7022225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51285D8-C05C-40E9-A064-912428A0076A}" type="slidenum">
              <a:rPr lang="en-US"/>
              <a:pPr/>
              <a:t>16</a:t>
            </a:fld>
            <a:endParaRPr lang="en-US"/>
          </a:p>
        </p:txBody>
      </p:sp>
      <p:sp>
        <p:nvSpPr>
          <p:cNvPr id="5468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sp>
      <p:sp>
        <p:nvSpPr>
          <p:cNvPr id="546819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46820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0"/>
              </a:spcBef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37931725" indent="-37474525">
              <a:spcBef>
                <a:spcPct val="0"/>
              </a:spcBef>
              <a:defRPr>
                <a:solidFill>
                  <a:schemeClr val="tx1"/>
                </a:solidFill>
                <a:latin typeface="Arial" pitchFamily="34" charset="0"/>
              </a:defRPr>
            </a:lvl2pPr>
            <a:lvl3pPr>
              <a:spcBef>
                <a:spcPct val="0"/>
              </a:spcBef>
              <a:defRPr>
                <a:solidFill>
                  <a:schemeClr val="tx1"/>
                </a:solidFill>
                <a:latin typeface="Arial" pitchFamily="34" charset="0"/>
              </a:defRPr>
            </a:lvl3pPr>
            <a:lvl4pPr>
              <a:spcBef>
                <a:spcPct val="0"/>
              </a:spcBef>
              <a:defRPr>
                <a:solidFill>
                  <a:schemeClr val="tx1"/>
                </a:solidFill>
                <a:latin typeface="Arial" pitchFamily="34" charset="0"/>
              </a:defRPr>
            </a:lvl4pPr>
            <a:lvl5pPr>
              <a:spcBef>
                <a:spcPct val="0"/>
              </a:spcBef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r">
              <a:lnSpc>
                <a:spcPct val="100000"/>
              </a:lnSpc>
              <a:buClrTx/>
              <a:buSzTx/>
              <a:buFontTx/>
              <a:buNone/>
            </a:pPr>
            <a:fld id="{B149997E-0E0F-4FD6-BE4A-8FE69CEB7103}" type="slidenum">
              <a:rPr lang="en-US" sz="1200">
                <a:latin typeface="Calibri" pitchFamily="34" charset="0"/>
                <a:ea typeface="ＭＳ Ｐゴシック" pitchFamily="34" charset="-128"/>
              </a:rPr>
              <a:pPr algn="r">
                <a:lnSpc>
                  <a:spcPct val="100000"/>
                </a:lnSpc>
                <a:buClrTx/>
                <a:buSzTx/>
                <a:buFontTx/>
                <a:buNone/>
              </a:pPr>
              <a:t>16</a:t>
            </a:fld>
            <a:endParaRPr lang="en-US" sz="1200">
              <a:latin typeface="Calibri" pitchFamily="34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592038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B9184A0-119D-4930-98FA-3AA3B4233FEF}" type="slidenum">
              <a:rPr lang="en-US"/>
              <a:pPr/>
              <a:t>17</a:t>
            </a:fld>
            <a:endParaRPr lang="en-US"/>
          </a:p>
        </p:txBody>
      </p:sp>
      <p:sp>
        <p:nvSpPr>
          <p:cNvPr id="54886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sp>
      <p:sp>
        <p:nvSpPr>
          <p:cNvPr id="548867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48868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0"/>
              </a:spcBef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37931725" indent="-37474525">
              <a:spcBef>
                <a:spcPct val="0"/>
              </a:spcBef>
              <a:defRPr>
                <a:solidFill>
                  <a:schemeClr val="tx1"/>
                </a:solidFill>
                <a:latin typeface="Arial" pitchFamily="34" charset="0"/>
              </a:defRPr>
            </a:lvl2pPr>
            <a:lvl3pPr>
              <a:spcBef>
                <a:spcPct val="0"/>
              </a:spcBef>
              <a:defRPr>
                <a:solidFill>
                  <a:schemeClr val="tx1"/>
                </a:solidFill>
                <a:latin typeface="Arial" pitchFamily="34" charset="0"/>
              </a:defRPr>
            </a:lvl3pPr>
            <a:lvl4pPr>
              <a:spcBef>
                <a:spcPct val="0"/>
              </a:spcBef>
              <a:defRPr>
                <a:solidFill>
                  <a:schemeClr val="tx1"/>
                </a:solidFill>
                <a:latin typeface="Arial" pitchFamily="34" charset="0"/>
              </a:defRPr>
            </a:lvl4pPr>
            <a:lvl5pPr>
              <a:spcBef>
                <a:spcPct val="0"/>
              </a:spcBef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r">
              <a:lnSpc>
                <a:spcPct val="100000"/>
              </a:lnSpc>
              <a:buClrTx/>
              <a:buSzTx/>
              <a:buFontTx/>
              <a:buNone/>
            </a:pPr>
            <a:fld id="{0371820A-020D-4FDB-B788-F29B463C83EE}" type="slidenum">
              <a:rPr lang="en-US" sz="1200">
                <a:latin typeface="Calibri" pitchFamily="34" charset="0"/>
                <a:ea typeface="ＭＳ Ｐゴシック" pitchFamily="34" charset="-128"/>
              </a:rPr>
              <a:pPr algn="r">
                <a:lnSpc>
                  <a:spcPct val="100000"/>
                </a:lnSpc>
                <a:buClrTx/>
                <a:buSzTx/>
                <a:buFontTx/>
                <a:buNone/>
              </a:pPr>
              <a:t>17</a:t>
            </a:fld>
            <a:endParaRPr lang="en-US" sz="1200">
              <a:latin typeface="Calibri" pitchFamily="34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3478013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B9184A0-119D-4930-98FA-3AA3B4233FEF}" type="slidenum">
              <a:rPr lang="en-US"/>
              <a:pPr/>
              <a:t>18</a:t>
            </a:fld>
            <a:endParaRPr lang="en-US"/>
          </a:p>
        </p:txBody>
      </p:sp>
      <p:sp>
        <p:nvSpPr>
          <p:cNvPr id="54886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sp>
      <p:sp>
        <p:nvSpPr>
          <p:cNvPr id="548867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48868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0"/>
              </a:spcBef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37931725" indent="-37474525">
              <a:spcBef>
                <a:spcPct val="0"/>
              </a:spcBef>
              <a:defRPr>
                <a:solidFill>
                  <a:schemeClr val="tx1"/>
                </a:solidFill>
                <a:latin typeface="Arial" pitchFamily="34" charset="0"/>
              </a:defRPr>
            </a:lvl2pPr>
            <a:lvl3pPr>
              <a:spcBef>
                <a:spcPct val="0"/>
              </a:spcBef>
              <a:defRPr>
                <a:solidFill>
                  <a:schemeClr val="tx1"/>
                </a:solidFill>
                <a:latin typeface="Arial" pitchFamily="34" charset="0"/>
              </a:defRPr>
            </a:lvl3pPr>
            <a:lvl4pPr>
              <a:spcBef>
                <a:spcPct val="0"/>
              </a:spcBef>
              <a:defRPr>
                <a:solidFill>
                  <a:schemeClr val="tx1"/>
                </a:solidFill>
                <a:latin typeface="Arial" pitchFamily="34" charset="0"/>
              </a:defRPr>
            </a:lvl4pPr>
            <a:lvl5pPr>
              <a:spcBef>
                <a:spcPct val="0"/>
              </a:spcBef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r">
              <a:lnSpc>
                <a:spcPct val="100000"/>
              </a:lnSpc>
              <a:buClrTx/>
              <a:buSzTx/>
              <a:buFontTx/>
              <a:buNone/>
            </a:pPr>
            <a:fld id="{0371820A-020D-4FDB-B788-F29B463C83EE}" type="slidenum">
              <a:rPr lang="en-US" sz="1200">
                <a:latin typeface="Calibri" pitchFamily="34" charset="0"/>
                <a:ea typeface="ＭＳ Ｐゴシック" pitchFamily="34" charset="-128"/>
              </a:rPr>
              <a:pPr algn="r">
                <a:lnSpc>
                  <a:spcPct val="100000"/>
                </a:lnSpc>
                <a:buClrTx/>
                <a:buSzTx/>
                <a:buFontTx/>
                <a:buNone/>
              </a:pPr>
              <a:t>18</a:t>
            </a:fld>
            <a:endParaRPr lang="en-US" sz="1200">
              <a:latin typeface="Calibri" pitchFamily="34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7599991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049B841-F9F2-439D-B02C-5FC3424061A9}" type="slidenum">
              <a:rPr lang="en-US"/>
              <a:pPr/>
              <a:t>21</a:t>
            </a:fld>
            <a:endParaRPr lang="en-US"/>
          </a:p>
        </p:txBody>
      </p:sp>
      <p:sp>
        <p:nvSpPr>
          <p:cNvPr id="54067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sp>
      <p:sp>
        <p:nvSpPr>
          <p:cNvPr id="540675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40676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0"/>
              </a:spcBef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37931725" indent="-37474525">
              <a:spcBef>
                <a:spcPct val="0"/>
              </a:spcBef>
              <a:defRPr>
                <a:solidFill>
                  <a:schemeClr val="tx1"/>
                </a:solidFill>
                <a:latin typeface="Arial" pitchFamily="34" charset="0"/>
              </a:defRPr>
            </a:lvl2pPr>
            <a:lvl3pPr>
              <a:spcBef>
                <a:spcPct val="0"/>
              </a:spcBef>
              <a:defRPr>
                <a:solidFill>
                  <a:schemeClr val="tx1"/>
                </a:solidFill>
                <a:latin typeface="Arial" pitchFamily="34" charset="0"/>
              </a:defRPr>
            </a:lvl3pPr>
            <a:lvl4pPr>
              <a:spcBef>
                <a:spcPct val="0"/>
              </a:spcBef>
              <a:defRPr>
                <a:solidFill>
                  <a:schemeClr val="tx1"/>
                </a:solidFill>
                <a:latin typeface="Arial" pitchFamily="34" charset="0"/>
              </a:defRPr>
            </a:lvl4pPr>
            <a:lvl5pPr>
              <a:spcBef>
                <a:spcPct val="0"/>
              </a:spcBef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r">
              <a:lnSpc>
                <a:spcPct val="100000"/>
              </a:lnSpc>
              <a:buClrTx/>
              <a:buSzTx/>
              <a:buFontTx/>
              <a:buNone/>
            </a:pPr>
            <a:fld id="{2FC178D5-A271-431E-9FA0-B746017AC30D}" type="slidenum">
              <a:rPr lang="en-US" sz="1200">
                <a:latin typeface="Calibri" pitchFamily="34" charset="0"/>
                <a:ea typeface="ＭＳ Ｐゴシック" pitchFamily="34" charset="-128"/>
              </a:rPr>
              <a:pPr algn="r">
                <a:lnSpc>
                  <a:spcPct val="100000"/>
                </a:lnSpc>
                <a:buClrTx/>
                <a:buSzTx/>
                <a:buFontTx/>
                <a:buNone/>
              </a:pPr>
              <a:t>21</a:t>
            </a:fld>
            <a:endParaRPr lang="en-US" sz="1200">
              <a:latin typeface="Calibri" pitchFamily="34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5070130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4078BB0-11C8-4717-A2E4-E4A8CDE28AC1}" type="slidenum">
              <a:rPr lang="en-US"/>
              <a:pPr/>
              <a:t>22</a:t>
            </a:fld>
            <a:endParaRPr lang="en-US"/>
          </a:p>
        </p:txBody>
      </p:sp>
      <p:sp>
        <p:nvSpPr>
          <p:cNvPr id="55091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sp>
      <p:sp>
        <p:nvSpPr>
          <p:cNvPr id="550915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50916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0"/>
              </a:spcBef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37931725" indent="-37474525">
              <a:spcBef>
                <a:spcPct val="0"/>
              </a:spcBef>
              <a:defRPr>
                <a:solidFill>
                  <a:schemeClr val="tx1"/>
                </a:solidFill>
                <a:latin typeface="Arial" pitchFamily="34" charset="0"/>
              </a:defRPr>
            </a:lvl2pPr>
            <a:lvl3pPr>
              <a:spcBef>
                <a:spcPct val="0"/>
              </a:spcBef>
              <a:defRPr>
                <a:solidFill>
                  <a:schemeClr val="tx1"/>
                </a:solidFill>
                <a:latin typeface="Arial" pitchFamily="34" charset="0"/>
              </a:defRPr>
            </a:lvl3pPr>
            <a:lvl4pPr>
              <a:spcBef>
                <a:spcPct val="0"/>
              </a:spcBef>
              <a:defRPr>
                <a:solidFill>
                  <a:schemeClr val="tx1"/>
                </a:solidFill>
                <a:latin typeface="Arial" pitchFamily="34" charset="0"/>
              </a:defRPr>
            </a:lvl4pPr>
            <a:lvl5pPr>
              <a:spcBef>
                <a:spcPct val="0"/>
              </a:spcBef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r">
              <a:lnSpc>
                <a:spcPct val="100000"/>
              </a:lnSpc>
              <a:buClrTx/>
              <a:buSzTx/>
              <a:buFontTx/>
              <a:buNone/>
            </a:pPr>
            <a:fld id="{9F602C03-42B5-404C-A696-FFB1E351778E}" type="slidenum">
              <a:rPr lang="en-US" sz="1200">
                <a:latin typeface="Calibri" pitchFamily="34" charset="0"/>
                <a:ea typeface="ＭＳ Ｐゴシック" pitchFamily="34" charset="-128"/>
              </a:rPr>
              <a:pPr algn="r">
                <a:lnSpc>
                  <a:spcPct val="100000"/>
                </a:lnSpc>
                <a:buClrTx/>
                <a:buSzTx/>
                <a:buFontTx/>
                <a:buNone/>
              </a:pPr>
              <a:t>22</a:t>
            </a:fld>
            <a:endParaRPr lang="en-US" sz="1200">
              <a:latin typeface="Calibri" pitchFamily="34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7339112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0129FF0-BFF5-4464-8B56-2634F9A66983}" type="slidenum">
              <a:rPr lang="en-US"/>
              <a:pPr/>
              <a:t>23</a:t>
            </a:fld>
            <a:endParaRPr lang="en-US"/>
          </a:p>
        </p:txBody>
      </p:sp>
      <p:sp>
        <p:nvSpPr>
          <p:cNvPr id="5529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sp>
      <p:sp>
        <p:nvSpPr>
          <p:cNvPr id="55296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52964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0"/>
              </a:spcBef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37931725" indent="-37474525">
              <a:spcBef>
                <a:spcPct val="0"/>
              </a:spcBef>
              <a:defRPr>
                <a:solidFill>
                  <a:schemeClr val="tx1"/>
                </a:solidFill>
                <a:latin typeface="Arial" pitchFamily="34" charset="0"/>
              </a:defRPr>
            </a:lvl2pPr>
            <a:lvl3pPr>
              <a:spcBef>
                <a:spcPct val="0"/>
              </a:spcBef>
              <a:defRPr>
                <a:solidFill>
                  <a:schemeClr val="tx1"/>
                </a:solidFill>
                <a:latin typeface="Arial" pitchFamily="34" charset="0"/>
              </a:defRPr>
            </a:lvl3pPr>
            <a:lvl4pPr>
              <a:spcBef>
                <a:spcPct val="0"/>
              </a:spcBef>
              <a:defRPr>
                <a:solidFill>
                  <a:schemeClr val="tx1"/>
                </a:solidFill>
                <a:latin typeface="Arial" pitchFamily="34" charset="0"/>
              </a:defRPr>
            </a:lvl4pPr>
            <a:lvl5pPr>
              <a:spcBef>
                <a:spcPct val="0"/>
              </a:spcBef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r">
              <a:lnSpc>
                <a:spcPct val="100000"/>
              </a:lnSpc>
              <a:buClrTx/>
              <a:buSzTx/>
              <a:buFontTx/>
              <a:buNone/>
            </a:pPr>
            <a:fld id="{4BF5CAE8-8A2C-4AF8-AB69-1E1114BC40F8}" type="slidenum">
              <a:rPr lang="en-US" sz="1200">
                <a:latin typeface="Calibri" pitchFamily="34" charset="0"/>
                <a:ea typeface="ＭＳ Ｐゴシック" pitchFamily="34" charset="-128"/>
              </a:rPr>
              <a:pPr algn="r">
                <a:lnSpc>
                  <a:spcPct val="100000"/>
                </a:lnSpc>
                <a:buClrTx/>
                <a:buSzTx/>
                <a:buFontTx/>
                <a:buNone/>
              </a:pPr>
              <a:t>23</a:t>
            </a:fld>
            <a:endParaRPr lang="en-US" sz="1200">
              <a:latin typeface="Calibri" pitchFamily="34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5255052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0129FF0-BFF5-4464-8B56-2634F9A66983}" type="slidenum">
              <a:rPr lang="en-US"/>
              <a:pPr/>
              <a:t>24</a:t>
            </a:fld>
            <a:endParaRPr lang="en-US"/>
          </a:p>
        </p:txBody>
      </p:sp>
      <p:sp>
        <p:nvSpPr>
          <p:cNvPr id="5529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sp>
      <p:sp>
        <p:nvSpPr>
          <p:cNvPr id="55296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52964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0"/>
              </a:spcBef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37931725" indent="-37474525">
              <a:spcBef>
                <a:spcPct val="0"/>
              </a:spcBef>
              <a:defRPr>
                <a:solidFill>
                  <a:schemeClr val="tx1"/>
                </a:solidFill>
                <a:latin typeface="Arial" pitchFamily="34" charset="0"/>
              </a:defRPr>
            </a:lvl2pPr>
            <a:lvl3pPr>
              <a:spcBef>
                <a:spcPct val="0"/>
              </a:spcBef>
              <a:defRPr>
                <a:solidFill>
                  <a:schemeClr val="tx1"/>
                </a:solidFill>
                <a:latin typeface="Arial" pitchFamily="34" charset="0"/>
              </a:defRPr>
            </a:lvl3pPr>
            <a:lvl4pPr>
              <a:spcBef>
                <a:spcPct val="0"/>
              </a:spcBef>
              <a:defRPr>
                <a:solidFill>
                  <a:schemeClr val="tx1"/>
                </a:solidFill>
                <a:latin typeface="Arial" pitchFamily="34" charset="0"/>
              </a:defRPr>
            </a:lvl4pPr>
            <a:lvl5pPr>
              <a:spcBef>
                <a:spcPct val="0"/>
              </a:spcBef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r">
              <a:lnSpc>
                <a:spcPct val="100000"/>
              </a:lnSpc>
              <a:buClrTx/>
              <a:buSzTx/>
              <a:buFontTx/>
              <a:buNone/>
            </a:pPr>
            <a:fld id="{4BF5CAE8-8A2C-4AF8-AB69-1E1114BC40F8}" type="slidenum">
              <a:rPr lang="en-US" sz="1200">
                <a:latin typeface="Calibri" pitchFamily="34" charset="0"/>
                <a:ea typeface="ＭＳ Ｐゴシック" pitchFamily="34" charset="-128"/>
              </a:rPr>
              <a:pPr algn="r">
                <a:lnSpc>
                  <a:spcPct val="100000"/>
                </a:lnSpc>
                <a:buClrTx/>
                <a:buSzTx/>
                <a:buFontTx/>
                <a:buNone/>
              </a:pPr>
              <a:t>24</a:t>
            </a:fld>
            <a:endParaRPr lang="en-US" sz="1200">
              <a:latin typeface="Calibri" pitchFamily="34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66691513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925AAEA-B2F0-49BE-B8A7-B6CBB4E14CFC}" type="slidenum">
              <a:rPr lang="en-US"/>
              <a:pPr/>
              <a:t>25</a:t>
            </a:fld>
            <a:endParaRPr lang="en-US"/>
          </a:p>
        </p:txBody>
      </p:sp>
      <p:sp>
        <p:nvSpPr>
          <p:cNvPr id="55501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sp>
      <p:sp>
        <p:nvSpPr>
          <p:cNvPr id="555011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5501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0"/>
              </a:spcBef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37931725" indent="-37474525">
              <a:spcBef>
                <a:spcPct val="0"/>
              </a:spcBef>
              <a:defRPr>
                <a:solidFill>
                  <a:schemeClr val="tx1"/>
                </a:solidFill>
                <a:latin typeface="Arial" pitchFamily="34" charset="0"/>
              </a:defRPr>
            </a:lvl2pPr>
            <a:lvl3pPr>
              <a:spcBef>
                <a:spcPct val="0"/>
              </a:spcBef>
              <a:defRPr>
                <a:solidFill>
                  <a:schemeClr val="tx1"/>
                </a:solidFill>
                <a:latin typeface="Arial" pitchFamily="34" charset="0"/>
              </a:defRPr>
            </a:lvl3pPr>
            <a:lvl4pPr>
              <a:spcBef>
                <a:spcPct val="0"/>
              </a:spcBef>
              <a:defRPr>
                <a:solidFill>
                  <a:schemeClr val="tx1"/>
                </a:solidFill>
                <a:latin typeface="Arial" pitchFamily="34" charset="0"/>
              </a:defRPr>
            </a:lvl4pPr>
            <a:lvl5pPr>
              <a:spcBef>
                <a:spcPct val="0"/>
              </a:spcBef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r">
              <a:lnSpc>
                <a:spcPct val="100000"/>
              </a:lnSpc>
              <a:buClrTx/>
              <a:buSzTx/>
              <a:buFontTx/>
              <a:buNone/>
            </a:pPr>
            <a:fld id="{33AAADE4-60B8-45C8-B01A-E34004A568E2}" type="slidenum">
              <a:rPr lang="en-US" sz="1200">
                <a:latin typeface="Calibri" pitchFamily="34" charset="0"/>
                <a:ea typeface="ＭＳ Ｐゴシック" pitchFamily="34" charset="-128"/>
              </a:rPr>
              <a:pPr algn="r">
                <a:lnSpc>
                  <a:spcPct val="100000"/>
                </a:lnSpc>
                <a:buClrTx/>
                <a:buSzTx/>
                <a:buFontTx/>
                <a:buNone/>
              </a:pPr>
              <a:t>25</a:t>
            </a:fld>
            <a:endParaRPr lang="en-US" sz="1200">
              <a:latin typeface="Calibri" pitchFamily="34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6813557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0129FF0-BFF5-4464-8B56-2634F9A66983}" type="slidenum">
              <a:rPr lang="en-US"/>
              <a:pPr/>
              <a:t>26</a:t>
            </a:fld>
            <a:endParaRPr lang="en-US"/>
          </a:p>
        </p:txBody>
      </p:sp>
      <p:sp>
        <p:nvSpPr>
          <p:cNvPr id="5529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sp>
      <p:sp>
        <p:nvSpPr>
          <p:cNvPr id="55296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52964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0"/>
              </a:spcBef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37931725" indent="-37474525">
              <a:spcBef>
                <a:spcPct val="0"/>
              </a:spcBef>
              <a:defRPr>
                <a:solidFill>
                  <a:schemeClr val="tx1"/>
                </a:solidFill>
                <a:latin typeface="Arial" pitchFamily="34" charset="0"/>
              </a:defRPr>
            </a:lvl2pPr>
            <a:lvl3pPr>
              <a:spcBef>
                <a:spcPct val="0"/>
              </a:spcBef>
              <a:defRPr>
                <a:solidFill>
                  <a:schemeClr val="tx1"/>
                </a:solidFill>
                <a:latin typeface="Arial" pitchFamily="34" charset="0"/>
              </a:defRPr>
            </a:lvl3pPr>
            <a:lvl4pPr>
              <a:spcBef>
                <a:spcPct val="0"/>
              </a:spcBef>
              <a:defRPr>
                <a:solidFill>
                  <a:schemeClr val="tx1"/>
                </a:solidFill>
                <a:latin typeface="Arial" pitchFamily="34" charset="0"/>
              </a:defRPr>
            </a:lvl4pPr>
            <a:lvl5pPr>
              <a:spcBef>
                <a:spcPct val="0"/>
              </a:spcBef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r">
              <a:lnSpc>
                <a:spcPct val="100000"/>
              </a:lnSpc>
              <a:buClrTx/>
              <a:buSzTx/>
              <a:buFontTx/>
              <a:buNone/>
            </a:pPr>
            <a:fld id="{4BF5CAE8-8A2C-4AF8-AB69-1E1114BC40F8}" type="slidenum">
              <a:rPr lang="en-US" sz="1200">
                <a:latin typeface="Calibri" pitchFamily="34" charset="0"/>
                <a:ea typeface="ＭＳ Ｐゴシック" pitchFamily="34" charset="-128"/>
              </a:rPr>
              <a:pPr algn="r">
                <a:lnSpc>
                  <a:spcPct val="100000"/>
                </a:lnSpc>
                <a:buClrTx/>
                <a:buSzTx/>
                <a:buFontTx/>
                <a:buNone/>
              </a:pPr>
              <a:t>26</a:t>
            </a:fld>
            <a:endParaRPr lang="en-US" sz="1200">
              <a:latin typeface="Calibri" pitchFamily="34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836656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FCD8784-0EC0-469C-8A0C-D2402DF01FED}" type="slidenum">
              <a:rPr lang="en-US"/>
              <a:pPr/>
              <a:t>5</a:t>
            </a:fld>
            <a:endParaRPr lang="en-US"/>
          </a:p>
        </p:txBody>
      </p:sp>
      <p:sp>
        <p:nvSpPr>
          <p:cNvPr id="5447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sp>
      <p:sp>
        <p:nvSpPr>
          <p:cNvPr id="544771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447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0"/>
              </a:spcBef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37931725" indent="-37474525">
              <a:spcBef>
                <a:spcPct val="0"/>
              </a:spcBef>
              <a:defRPr>
                <a:solidFill>
                  <a:schemeClr val="tx1"/>
                </a:solidFill>
                <a:latin typeface="Arial" pitchFamily="34" charset="0"/>
              </a:defRPr>
            </a:lvl2pPr>
            <a:lvl3pPr>
              <a:spcBef>
                <a:spcPct val="0"/>
              </a:spcBef>
              <a:defRPr>
                <a:solidFill>
                  <a:schemeClr val="tx1"/>
                </a:solidFill>
                <a:latin typeface="Arial" pitchFamily="34" charset="0"/>
              </a:defRPr>
            </a:lvl3pPr>
            <a:lvl4pPr>
              <a:spcBef>
                <a:spcPct val="0"/>
              </a:spcBef>
              <a:defRPr>
                <a:solidFill>
                  <a:schemeClr val="tx1"/>
                </a:solidFill>
                <a:latin typeface="Arial" pitchFamily="34" charset="0"/>
              </a:defRPr>
            </a:lvl4pPr>
            <a:lvl5pPr>
              <a:spcBef>
                <a:spcPct val="0"/>
              </a:spcBef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r">
              <a:lnSpc>
                <a:spcPct val="100000"/>
              </a:lnSpc>
              <a:buClrTx/>
              <a:buSzTx/>
              <a:buFontTx/>
              <a:buNone/>
            </a:pPr>
            <a:fld id="{90DC34EF-066B-4AD8-888B-698A668B5B6F}" type="slidenum">
              <a:rPr lang="en-US" sz="1200">
                <a:latin typeface="Calibri" pitchFamily="34" charset="0"/>
                <a:ea typeface="ＭＳ Ｐゴシック" pitchFamily="34" charset="-128"/>
              </a:rPr>
              <a:pPr algn="r">
                <a:lnSpc>
                  <a:spcPct val="100000"/>
                </a:lnSpc>
                <a:buClrTx/>
                <a:buSzTx/>
                <a:buFontTx/>
                <a:buNone/>
              </a:pPr>
              <a:t>5</a:t>
            </a:fld>
            <a:endParaRPr lang="en-US" sz="1200">
              <a:latin typeface="Calibri" pitchFamily="34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7480973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1132C7D-CF53-45A1-BA98-F033666C081A}" type="slidenum">
              <a:rPr lang="en-US"/>
              <a:pPr/>
              <a:t>6</a:t>
            </a:fld>
            <a:endParaRPr lang="en-US"/>
          </a:p>
        </p:txBody>
      </p:sp>
      <p:sp>
        <p:nvSpPr>
          <p:cNvPr id="5283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sp>
      <p:sp>
        <p:nvSpPr>
          <p:cNvPr id="528387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28388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0"/>
              </a:spcBef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37931725" indent="-37474525">
              <a:spcBef>
                <a:spcPct val="0"/>
              </a:spcBef>
              <a:defRPr>
                <a:solidFill>
                  <a:schemeClr val="tx1"/>
                </a:solidFill>
                <a:latin typeface="Arial" pitchFamily="34" charset="0"/>
              </a:defRPr>
            </a:lvl2pPr>
            <a:lvl3pPr>
              <a:spcBef>
                <a:spcPct val="0"/>
              </a:spcBef>
              <a:defRPr>
                <a:solidFill>
                  <a:schemeClr val="tx1"/>
                </a:solidFill>
                <a:latin typeface="Arial" pitchFamily="34" charset="0"/>
              </a:defRPr>
            </a:lvl3pPr>
            <a:lvl4pPr>
              <a:spcBef>
                <a:spcPct val="0"/>
              </a:spcBef>
              <a:defRPr>
                <a:solidFill>
                  <a:schemeClr val="tx1"/>
                </a:solidFill>
                <a:latin typeface="Arial" pitchFamily="34" charset="0"/>
              </a:defRPr>
            </a:lvl4pPr>
            <a:lvl5pPr>
              <a:spcBef>
                <a:spcPct val="0"/>
              </a:spcBef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r">
              <a:lnSpc>
                <a:spcPct val="100000"/>
              </a:lnSpc>
              <a:buClrTx/>
              <a:buSzTx/>
              <a:buFontTx/>
              <a:buNone/>
            </a:pPr>
            <a:fld id="{F0BB817C-5FF7-465E-9946-E622F75C0F3C}" type="slidenum">
              <a:rPr lang="en-US" sz="1200">
                <a:latin typeface="Calibri" pitchFamily="34" charset="0"/>
                <a:ea typeface="ＭＳ Ｐゴシック" pitchFamily="34" charset="-128"/>
              </a:rPr>
              <a:pPr algn="r">
                <a:lnSpc>
                  <a:spcPct val="100000"/>
                </a:lnSpc>
                <a:buClrTx/>
                <a:buSzTx/>
                <a:buFontTx/>
                <a:buNone/>
              </a:pPr>
              <a:t>6</a:t>
            </a:fld>
            <a:endParaRPr lang="en-US" sz="1200">
              <a:latin typeface="Calibri" pitchFamily="34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0633282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BBCDD14-2771-4103-86D3-BBFDD1916797}" type="slidenum">
              <a:rPr lang="en-US"/>
              <a:pPr/>
              <a:t>8</a:t>
            </a:fld>
            <a:endParaRPr lang="en-US"/>
          </a:p>
        </p:txBody>
      </p:sp>
      <p:sp>
        <p:nvSpPr>
          <p:cNvPr id="5345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sp>
      <p:sp>
        <p:nvSpPr>
          <p:cNvPr id="534531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3453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0"/>
              </a:spcBef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37931725" indent="-37474525">
              <a:spcBef>
                <a:spcPct val="0"/>
              </a:spcBef>
              <a:defRPr>
                <a:solidFill>
                  <a:schemeClr val="tx1"/>
                </a:solidFill>
                <a:latin typeface="Arial" pitchFamily="34" charset="0"/>
              </a:defRPr>
            </a:lvl2pPr>
            <a:lvl3pPr>
              <a:spcBef>
                <a:spcPct val="0"/>
              </a:spcBef>
              <a:defRPr>
                <a:solidFill>
                  <a:schemeClr val="tx1"/>
                </a:solidFill>
                <a:latin typeface="Arial" pitchFamily="34" charset="0"/>
              </a:defRPr>
            </a:lvl3pPr>
            <a:lvl4pPr>
              <a:spcBef>
                <a:spcPct val="0"/>
              </a:spcBef>
              <a:defRPr>
                <a:solidFill>
                  <a:schemeClr val="tx1"/>
                </a:solidFill>
                <a:latin typeface="Arial" pitchFamily="34" charset="0"/>
              </a:defRPr>
            </a:lvl4pPr>
            <a:lvl5pPr>
              <a:spcBef>
                <a:spcPct val="0"/>
              </a:spcBef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r">
              <a:lnSpc>
                <a:spcPct val="100000"/>
              </a:lnSpc>
              <a:buClrTx/>
              <a:buSzTx/>
              <a:buFontTx/>
              <a:buNone/>
            </a:pPr>
            <a:fld id="{603468E4-0678-4521-838A-5903205F145C}" type="slidenum">
              <a:rPr lang="en-US" sz="1200">
                <a:latin typeface="Calibri" pitchFamily="34" charset="0"/>
                <a:ea typeface="ＭＳ Ｐゴシック" pitchFamily="34" charset="-128"/>
              </a:rPr>
              <a:pPr algn="r">
                <a:lnSpc>
                  <a:spcPct val="100000"/>
                </a:lnSpc>
                <a:buClrTx/>
                <a:buSzTx/>
                <a:buFontTx/>
                <a:buNone/>
              </a:pPr>
              <a:t>8</a:t>
            </a:fld>
            <a:endParaRPr lang="en-US" sz="1200">
              <a:latin typeface="Calibri" pitchFamily="34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3603738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2288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smtClean="0"/>
          </a:p>
        </p:txBody>
      </p:sp>
      <p:sp>
        <p:nvSpPr>
          <p:cNvPr id="12288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365599F1-3CBF-4874-8AF4-FE2CAC117700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993531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044E631-D6F8-4495-A464-78C758BFC5C1}" type="slidenum">
              <a:rPr lang="en-US"/>
              <a:pPr/>
              <a:t>10</a:t>
            </a:fld>
            <a:endParaRPr lang="en-US"/>
          </a:p>
        </p:txBody>
      </p:sp>
      <p:sp>
        <p:nvSpPr>
          <p:cNvPr id="53657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sp>
      <p:sp>
        <p:nvSpPr>
          <p:cNvPr id="536579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36580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0"/>
              </a:spcBef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37931725" indent="-37474525">
              <a:spcBef>
                <a:spcPct val="0"/>
              </a:spcBef>
              <a:defRPr>
                <a:solidFill>
                  <a:schemeClr val="tx1"/>
                </a:solidFill>
                <a:latin typeface="Arial" pitchFamily="34" charset="0"/>
              </a:defRPr>
            </a:lvl2pPr>
            <a:lvl3pPr>
              <a:spcBef>
                <a:spcPct val="0"/>
              </a:spcBef>
              <a:defRPr>
                <a:solidFill>
                  <a:schemeClr val="tx1"/>
                </a:solidFill>
                <a:latin typeface="Arial" pitchFamily="34" charset="0"/>
              </a:defRPr>
            </a:lvl3pPr>
            <a:lvl4pPr>
              <a:spcBef>
                <a:spcPct val="0"/>
              </a:spcBef>
              <a:defRPr>
                <a:solidFill>
                  <a:schemeClr val="tx1"/>
                </a:solidFill>
                <a:latin typeface="Arial" pitchFamily="34" charset="0"/>
              </a:defRPr>
            </a:lvl4pPr>
            <a:lvl5pPr>
              <a:spcBef>
                <a:spcPct val="0"/>
              </a:spcBef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r">
              <a:lnSpc>
                <a:spcPct val="100000"/>
              </a:lnSpc>
              <a:buClrTx/>
              <a:buSzTx/>
              <a:buFontTx/>
              <a:buNone/>
            </a:pPr>
            <a:fld id="{0E283FF4-E917-419B-A94B-E466F171D5FF}" type="slidenum">
              <a:rPr lang="en-US" sz="1200">
                <a:latin typeface="Calibri" pitchFamily="34" charset="0"/>
                <a:ea typeface="ＭＳ Ｐゴシック" pitchFamily="34" charset="-128"/>
              </a:rPr>
              <a:pPr algn="r">
                <a:lnSpc>
                  <a:spcPct val="100000"/>
                </a:lnSpc>
                <a:buClrTx/>
                <a:buSzTx/>
                <a:buFontTx/>
                <a:buNone/>
              </a:pPr>
              <a:t>10</a:t>
            </a:fld>
            <a:endParaRPr lang="en-US" sz="1200">
              <a:latin typeface="Calibri" pitchFamily="34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8824719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A3BD341-9516-4CF9-8691-67B4FB042243}" type="slidenum">
              <a:rPr lang="en-US"/>
              <a:pPr/>
              <a:t>12</a:t>
            </a:fld>
            <a:endParaRPr lang="en-US"/>
          </a:p>
        </p:txBody>
      </p:sp>
      <p:sp>
        <p:nvSpPr>
          <p:cNvPr id="53862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sp>
      <p:sp>
        <p:nvSpPr>
          <p:cNvPr id="538627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ct val="50000"/>
              </a:spcBef>
              <a:buClr>
                <a:schemeClr val="hlink"/>
              </a:buClr>
              <a:buSzPct val="70000"/>
              <a:buFont typeface="Wingdings" pitchFamily="2" charset="2"/>
              <a:buNone/>
            </a:pPr>
            <a:endParaRPr lang="en-US" dirty="0"/>
          </a:p>
        </p:txBody>
      </p:sp>
      <p:sp>
        <p:nvSpPr>
          <p:cNvPr id="538628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0"/>
              </a:spcBef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37931725" indent="-37474525">
              <a:spcBef>
                <a:spcPct val="0"/>
              </a:spcBef>
              <a:defRPr>
                <a:solidFill>
                  <a:schemeClr val="tx1"/>
                </a:solidFill>
                <a:latin typeface="Arial" pitchFamily="34" charset="0"/>
              </a:defRPr>
            </a:lvl2pPr>
            <a:lvl3pPr>
              <a:spcBef>
                <a:spcPct val="0"/>
              </a:spcBef>
              <a:defRPr>
                <a:solidFill>
                  <a:schemeClr val="tx1"/>
                </a:solidFill>
                <a:latin typeface="Arial" pitchFamily="34" charset="0"/>
              </a:defRPr>
            </a:lvl3pPr>
            <a:lvl4pPr>
              <a:spcBef>
                <a:spcPct val="0"/>
              </a:spcBef>
              <a:defRPr>
                <a:solidFill>
                  <a:schemeClr val="tx1"/>
                </a:solidFill>
                <a:latin typeface="Arial" pitchFamily="34" charset="0"/>
              </a:defRPr>
            </a:lvl4pPr>
            <a:lvl5pPr>
              <a:spcBef>
                <a:spcPct val="0"/>
              </a:spcBef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r">
              <a:lnSpc>
                <a:spcPct val="100000"/>
              </a:lnSpc>
              <a:buClrTx/>
              <a:buSzTx/>
              <a:buFontTx/>
              <a:buNone/>
            </a:pPr>
            <a:fld id="{CB056B79-7AFD-42D0-B266-740C868B6D73}" type="slidenum">
              <a:rPr lang="en-US" sz="1200">
                <a:latin typeface="Calibri" pitchFamily="34" charset="0"/>
                <a:ea typeface="ＭＳ Ｐゴシック" pitchFamily="34" charset="-128"/>
              </a:rPr>
              <a:pPr algn="r">
                <a:lnSpc>
                  <a:spcPct val="100000"/>
                </a:lnSpc>
                <a:buClrTx/>
                <a:buSzTx/>
                <a:buFontTx/>
                <a:buNone/>
              </a:pPr>
              <a:t>12</a:t>
            </a:fld>
            <a:endParaRPr lang="en-US" sz="1200">
              <a:latin typeface="Calibri" pitchFamily="34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1885545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2083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smtClean="0"/>
          </a:p>
        </p:txBody>
      </p:sp>
      <p:sp>
        <p:nvSpPr>
          <p:cNvPr id="12083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156D917E-A408-40D2-81A5-40B3B64743E9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102124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51285D8-C05C-40E9-A064-912428A0076A}" type="slidenum">
              <a:rPr lang="en-US"/>
              <a:pPr/>
              <a:t>15</a:t>
            </a:fld>
            <a:endParaRPr lang="en-US"/>
          </a:p>
        </p:txBody>
      </p:sp>
      <p:sp>
        <p:nvSpPr>
          <p:cNvPr id="5468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sp>
      <p:sp>
        <p:nvSpPr>
          <p:cNvPr id="546819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46820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0"/>
              </a:spcBef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37931725" indent="-37474525">
              <a:spcBef>
                <a:spcPct val="0"/>
              </a:spcBef>
              <a:defRPr>
                <a:solidFill>
                  <a:schemeClr val="tx1"/>
                </a:solidFill>
                <a:latin typeface="Arial" pitchFamily="34" charset="0"/>
              </a:defRPr>
            </a:lvl2pPr>
            <a:lvl3pPr>
              <a:spcBef>
                <a:spcPct val="0"/>
              </a:spcBef>
              <a:defRPr>
                <a:solidFill>
                  <a:schemeClr val="tx1"/>
                </a:solidFill>
                <a:latin typeface="Arial" pitchFamily="34" charset="0"/>
              </a:defRPr>
            </a:lvl3pPr>
            <a:lvl4pPr>
              <a:spcBef>
                <a:spcPct val="0"/>
              </a:spcBef>
              <a:defRPr>
                <a:solidFill>
                  <a:schemeClr val="tx1"/>
                </a:solidFill>
                <a:latin typeface="Arial" pitchFamily="34" charset="0"/>
              </a:defRPr>
            </a:lvl4pPr>
            <a:lvl5pPr>
              <a:spcBef>
                <a:spcPct val="0"/>
              </a:spcBef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r">
              <a:lnSpc>
                <a:spcPct val="100000"/>
              </a:lnSpc>
              <a:buClrTx/>
              <a:buSzTx/>
              <a:buFontTx/>
              <a:buNone/>
            </a:pPr>
            <a:fld id="{B149997E-0E0F-4FD6-BE4A-8FE69CEB7103}" type="slidenum">
              <a:rPr lang="en-US" sz="1200">
                <a:latin typeface="Calibri" pitchFamily="34" charset="0"/>
                <a:ea typeface="ＭＳ Ｐゴシック" pitchFamily="34" charset="-128"/>
              </a:rPr>
              <a:pPr algn="r">
                <a:lnSpc>
                  <a:spcPct val="100000"/>
                </a:lnSpc>
                <a:buClrTx/>
                <a:buSzTx/>
                <a:buFontTx/>
                <a:buNone/>
              </a:pPr>
              <a:t>15</a:t>
            </a:fld>
            <a:endParaRPr lang="en-US" sz="1200">
              <a:latin typeface="Calibri" pitchFamily="34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5228651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hyperlink" Target="http://blogs.worthpublishers.com/econblog/" TargetMode="External"/><Relationship Id="rId3" Type="http://schemas.openxmlformats.org/officeDocument/2006/relationships/hyperlink" Target="http://www.gregmankiw.blogspot.com/" TargetMode="External"/><Relationship Id="rId7" Type="http://schemas.openxmlformats.org/officeDocument/2006/relationships/hyperlink" Target="http://marginalrevolution.com/" TargetMode="External"/><Relationship Id="rId12" Type="http://schemas.openxmlformats.org/officeDocument/2006/relationships/image" Target="../media/image13.png"/><Relationship Id="rId2" Type="http://schemas.openxmlformats.org/officeDocument/2006/relationships/image" Target="../media/image8.jpeg"/><Relationship Id="rId16" Type="http://schemas.openxmlformats.org/officeDocument/2006/relationships/image" Target="../media/image15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10.png"/><Relationship Id="rId11" Type="http://schemas.openxmlformats.org/officeDocument/2006/relationships/hyperlink" Target="http://www.bls.gov/" TargetMode="External"/><Relationship Id="rId5" Type="http://schemas.openxmlformats.org/officeDocument/2006/relationships/hyperlink" Target="http://krugman.blogs.nytimes.com/" TargetMode="External"/><Relationship Id="rId15" Type="http://schemas.openxmlformats.org/officeDocument/2006/relationships/hyperlink" Target="http://www.bea.gov/" TargetMode="External"/><Relationship Id="rId10" Type="http://schemas.openxmlformats.org/officeDocument/2006/relationships/image" Target="../media/image12.png"/><Relationship Id="rId4" Type="http://schemas.openxmlformats.org/officeDocument/2006/relationships/image" Target="../media/image9.png"/><Relationship Id="rId9" Type="http://schemas.openxmlformats.org/officeDocument/2006/relationships/hyperlink" Target="http://www.freakonomics.com/blog/" TargetMode="External"/><Relationship Id="rId14" Type="http://schemas.openxmlformats.org/officeDocument/2006/relationships/image" Target="../media/image14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Relationship Id="rId4" Type="http://schemas.microsoft.com/office/2007/relationships/hdphoto" Target="../media/hdphoto1.wdp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0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0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0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hyperlink" Target="http://www.bea.gov/" TargetMode="External"/><Relationship Id="rId3" Type="http://schemas.openxmlformats.org/officeDocument/2006/relationships/hyperlink" Target="http://www.gregmankiw.blogspot.com/" TargetMode="External"/><Relationship Id="rId7" Type="http://schemas.openxmlformats.org/officeDocument/2006/relationships/hyperlink" Target="http://www.freakonomics.com/blog/" TargetMode="External"/><Relationship Id="rId12" Type="http://schemas.openxmlformats.org/officeDocument/2006/relationships/image" Target="../media/image14.png"/><Relationship Id="rId2" Type="http://schemas.openxmlformats.org/officeDocument/2006/relationships/image" Target="../media/image8.jpeg"/><Relationship Id="rId16" Type="http://schemas.openxmlformats.org/officeDocument/2006/relationships/image" Target="../media/image24.png"/><Relationship Id="rId1" Type="http://schemas.openxmlformats.org/officeDocument/2006/relationships/slideMaster" Target="../slideMasters/slideMaster14.xml"/><Relationship Id="rId6" Type="http://schemas.openxmlformats.org/officeDocument/2006/relationships/image" Target="../media/image11.png"/><Relationship Id="rId11" Type="http://schemas.openxmlformats.org/officeDocument/2006/relationships/hyperlink" Target="http://blogs.worthpublishers.com/econblog/" TargetMode="External"/><Relationship Id="rId5" Type="http://schemas.openxmlformats.org/officeDocument/2006/relationships/hyperlink" Target="http://marginalrevolution.com/" TargetMode="External"/><Relationship Id="rId15" Type="http://schemas.openxmlformats.org/officeDocument/2006/relationships/hyperlink" Target="http://krugman.blogs.nytimes.com/" TargetMode="External"/><Relationship Id="rId10" Type="http://schemas.openxmlformats.org/officeDocument/2006/relationships/image" Target="../media/image13.png"/><Relationship Id="rId4" Type="http://schemas.openxmlformats.org/officeDocument/2006/relationships/image" Target="../media/image9.png"/><Relationship Id="rId9" Type="http://schemas.openxmlformats.org/officeDocument/2006/relationships/hyperlink" Target="http://www.bls.gov/" TargetMode="External"/><Relationship Id="rId14" Type="http://schemas.openxmlformats.org/officeDocument/2006/relationships/image" Target="../media/image15.png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4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38200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/>
        </p:blipFill>
        <p:spPr bwMode="auto">
          <a:xfrm>
            <a:off x="8153536" y="-76200"/>
            <a:ext cx="943896" cy="9905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Right Arrow 8">
            <a:hlinkClick r:id="" action="ppaction://noaction"/>
          </p:cNvPr>
          <p:cNvSpPr/>
          <p:nvPr/>
        </p:nvSpPr>
        <p:spPr>
          <a:xfrm>
            <a:off x="0" y="5952053"/>
            <a:ext cx="1143000" cy="905947"/>
          </a:xfrm>
          <a:prstGeom prst="rightArrow">
            <a:avLst>
              <a:gd name="adj1" fmla="val 47162"/>
              <a:gd name="adj2" fmla="val 48581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b="1" spc="60" dirty="0" smtClean="0">
                <a:ln w="9000" cmpd="sng">
                  <a:noFill/>
                  <a:prstDash val="solid"/>
                </a:ln>
                <a:solidFill>
                  <a:schemeClr val="accent6">
                    <a:lumMod val="75000"/>
                  </a:schemeClr>
                </a:solidFill>
                <a:effectLst>
                  <a:reflection blurRad="12700" stA="28000" endPos="45000" dist="1000" dir="5400000" sy="-100000" algn="bl" rotWithShape="0"/>
                </a:effectLst>
                <a:latin typeface="Century Gothic" pitchFamily="34" charset="0"/>
                <a:cs typeface="Courier New" pitchFamily="49" charset="0"/>
                <a:hlinkClick r:id="" action="ppaction://noaction"/>
              </a:rPr>
              <a:t>To </a:t>
            </a:r>
            <a:r>
              <a:rPr lang="en-US" sz="1100" b="1" spc="60" dirty="0" smtClean="0">
                <a:ln w="9000" cmpd="sng">
                  <a:noFill/>
                  <a:prstDash val="solid"/>
                </a:ln>
                <a:solidFill>
                  <a:schemeClr val="accent6">
                    <a:lumMod val="75000"/>
                  </a:schemeClr>
                </a:solidFill>
                <a:effectLst>
                  <a:reflection blurRad="12700" stA="28000" endPos="45000" dist="1000" dir="5400000" sy="-100000" algn="bl" rotWithShape="0"/>
                </a:effectLst>
                <a:latin typeface="Century Gothic" pitchFamily="34" charset="0"/>
                <a:cs typeface="Courier New" pitchFamily="49" charset="0"/>
              </a:rPr>
              <a:t>Active Learning</a:t>
            </a:r>
            <a:endParaRPr lang="en-US" sz="1100" b="1" spc="60" dirty="0">
              <a:ln w="9000" cmpd="sng">
                <a:noFill/>
                <a:prstDash val="solid"/>
              </a:ln>
              <a:solidFill>
                <a:schemeClr val="accent6">
                  <a:lumMod val="75000"/>
                </a:schemeClr>
              </a:solidFill>
              <a:effectLst>
                <a:reflection blurRad="12700" stA="28000" endPos="45000" dist="1000" dir="5400000" sy="-100000" algn="bl" rotWithShape="0"/>
              </a:effectLst>
              <a:latin typeface="Century Gothic" pitchFamily="34" charset="0"/>
              <a:cs typeface="Courier New" pitchFamily="49" charset="0"/>
            </a:endParaRPr>
          </a:p>
        </p:txBody>
      </p:sp>
      <p:pic>
        <p:nvPicPr>
          <p:cNvPr id="10" name="Picture 9">
            <a:hlinkClick r:id="" action="ppaction://noaction"/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/>
        </p:blipFill>
        <p:spPr>
          <a:xfrm>
            <a:off x="7974496" y="6028188"/>
            <a:ext cx="1143000" cy="85697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126895" y="6209547"/>
            <a:ext cx="6341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" action="ppaction://noaction"/>
              </a:rPr>
              <a:t>To Video</a:t>
            </a:r>
            <a:endParaRPr 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71700" y="6629400"/>
            <a:ext cx="4800600" cy="228600"/>
          </a:xfrm>
          <a:prstGeom prst="rect">
            <a:avLst/>
          </a:prstGeom>
        </p:spPr>
        <p:txBody>
          <a:bodyPr/>
          <a:lstStyle>
            <a:lvl1pPr algn="ctr">
              <a:defRPr sz="1100" i="0" cap="small" spc="400" baseline="0" smtClean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6145913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/>
        </p:nvCxnSpPr>
        <p:spPr>
          <a:xfrm>
            <a:off x="0" y="5715000"/>
            <a:ext cx="9144000" cy="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/>
          <p:cNvCxnSpPr/>
          <p:nvPr/>
        </p:nvCxnSpPr>
        <p:spPr>
          <a:xfrm>
            <a:off x="0" y="2514600"/>
            <a:ext cx="9144000" cy="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8" descr="mf57.jpg"/>
          <p:cNvPicPr>
            <a:picLocks noChangeAspect="1"/>
          </p:cNvPicPr>
          <p:nvPr/>
        </p:nvPicPr>
        <p:blipFill>
          <a:blip r:embed="rId2">
            <a:clrChange>
              <a:clrFrom>
                <a:srgbClr val="FFF1F6"/>
              </a:clrFrom>
              <a:clrTo>
                <a:srgbClr val="FFF1F6">
                  <a:alpha val="0"/>
                </a:srgbClr>
              </a:clrTo>
            </a:clrChange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67600" y="0"/>
            <a:ext cx="1676400" cy="119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9"/>
          <p:cNvSpPr txBox="1">
            <a:spLocks noChangeArrowheads="1"/>
          </p:cNvSpPr>
          <p:nvPr/>
        </p:nvSpPr>
        <p:spPr bwMode="auto">
          <a:xfrm>
            <a:off x="0" y="1676400"/>
            <a:ext cx="9144000" cy="369888"/>
          </a:xfrm>
          <a:prstGeom prst="rect">
            <a:avLst/>
          </a:prstGeom>
          <a:solidFill>
            <a:srgbClr val="CCFF33">
              <a:alpha val="47058"/>
            </a:srgb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r>
              <a:rPr lang="en-US" b="1" i="1">
                <a:latin typeface="Arial" charset="0"/>
              </a:rPr>
              <a:t>Some good blogs and other sites to get the juices flowing: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0"/>
            <a:ext cx="6629400" cy="784225"/>
          </a:xfrm>
          <a:prstGeom prst="rect">
            <a:avLst/>
          </a:prstGeom>
          <a:noFill/>
          <a:effectLst/>
        </p:spPr>
        <p:txBody>
          <a:bodyPr/>
          <a:lstStyle>
            <a:lvl1pPr>
              <a:defRPr sz="360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>
              <a:defRPr/>
            </a:pPr>
            <a:r>
              <a:rPr lang="en-US" sz="4800" b="1" dirty="0" smtClean="0">
                <a:solidFill>
                  <a:schemeClr val="accent6">
                    <a:lumMod val="75000"/>
                  </a:schemeClr>
                </a:solidFill>
                <a:latin typeface="Century Gothic" pitchFamily="34" charset="0"/>
                <a:cs typeface="Arial" pitchFamily="34" charset="0"/>
              </a:rPr>
              <a:t>Food for Thought….</a:t>
            </a:r>
            <a:endParaRPr lang="en-US" sz="4800" b="1" dirty="0">
              <a:solidFill>
                <a:schemeClr val="accent6">
                  <a:lumMod val="75000"/>
                </a:schemeClr>
              </a:solidFill>
              <a:latin typeface="Century Gothic" pitchFamily="34" charset="0"/>
              <a:cs typeface="Arial" pitchFamily="34" charset="0"/>
            </a:endParaRPr>
          </a:p>
        </p:txBody>
      </p:sp>
      <p:pic>
        <p:nvPicPr>
          <p:cNvPr id="7" name="Picture 2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72200" y="3894138"/>
            <a:ext cx="2724150" cy="517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>
            <a:hlinkClick r:id="rId5"/>
          </p:cNvPr>
          <p:cNvPicPr>
            <a:picLocks noChangeAspect="1" noChangeArrowheads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 l="6466" r="5957"/>
          <a:stretch/>
        </p:blipFill>
        <p:spPr bwMode="auto">
          <a:xfrm>
            <a:off x="403225" y="3768725"/>
            <a:ext cx="2111375" cy="7683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3">
            <a:hlinkClick r:id="rId7"/>
          </p:cNvPr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1497013" y="2878138"/>
            <a:ext cx="2998787" cy="539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4">
            <a:hlinkClick r:id="rId9"/>
          </p:cNvPr>
          <p:cNvPicPr>
            <a:picLocks noChangeAspect="1" noChangeArrowheads="1"/>
          </p:cNvPicPr>
          <p:nvPr/>
        </p:nvPicPr>
        <p:blipFill>
          <a:blip r:embed="rId10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62550" y="2819400"/>
            <a:ext cx="2686050" cy="6572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2">
            <a:hlinkClick r:id="rId11"/>
          </p:cNvPr>
          <p:cNvPicPr>
            <a:picLocks noChangeAspect="1" noChangeArrowheads="1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>
            <a:off x="838200" y="5849938"/>
            <a:ext cx="2667000" cy="3635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3">
            <a:hlinkClick r:id="rId13"/>
          </p:cNvPr>
          <p:cNvPicPr>
            <a:picLocks noChangeAspect="1" noChangeArrowheads="1"/>
          </p:cNvPicPr>
          <p:nvPr/>
        </p:nvPicPr>
        <p:blipFill>
          <a:blip r:embed="rId14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19400" y="4824413"/>
            <a:ext cx="3689350" cy="5857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4">
            <a:hlinkClick r:id="rId15"/>
          </p:cNvPr>
          <p:cNvPicPr>
            <a:picLocks noChangeAspect="1" noChangeArrowheads="1"/>
          </p:cNvPicPr>
          <p:nvPr/>
        </p:nvPicPr>
        <p:blipFill>
          <a:blip r:embed="rId16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75250" y="5838825"/>
            <a:ext cx="3130550" cy="3841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6553200" y="6492875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C2CC41E-FED2-45C2-81A4-A3B1F8E0267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1700" y="6629400"/>
            <a:ext cx="4800600" cy="228600"/>
          </a:xfrm>
          <a:prstGeom prst="rect">
            <a:avLst/>
          </a:prstGeom>
        </p:spPr>
        <p:txBody>
          <a:bodyPr/>
          <a:lstStyle>
            <a:lvl1pPr>
              <a:defRPr sz="1100" i="0" cap="small" spc="400" baseline="0" smtClean="0"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2051745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1313" indent="0">
              <a:defRPr>
                <a:solidFill>
                  <a:schemeClr val="accent1">
                    <a:lumMod val="75000"/>
                  </a:schemeClr>
                </a:solidFill>
              </a:defRPr>
            </a:lvl1pPr>
            <a:lvl2pPr marL="742950" indent="0">
              <a:defRPr>
                <a:solidFill>
                  <a:schemeClr val="accent1">
                    <a:lumMod val="75000"/>
                  </a:schemeClr>
                </a:solidFill>
              </a:defRPr>
            </a:lvl2pPr>
            <a:lvl3pPr>
              <a:defRPr>
                <a:solidFill>
                  <a:schemeClr val="accent1">
                    <a:lumMod val="75000"/>
                  </a:schemeClr>
                </a:solidFill>
              </a:defRPr>
            </a:lvl3pPr>
            <a:lvl4pPr>
              <a:defRPr>
                <a:solidFill>
                  <a:schemeClr val="accent1">
                    <a:lumMod val="75000"/>
                  </a:schemeClr>
                </a:solidFill>
              </a:defRPr>
            </a:lvl4pPr>
            <a:lvl5pPr>
              <a:defRPr>
                <a:solidFill>
                  <a:schemeClr val="accent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Right Arrow 8">
            <a:hlinkClick r:id="" action="ppaction://noaction"/>
          </p:cNvPr>
          <p:cNvSpPr/>
          <p:nvPr userDrawn="1"/>
        </p:nvSpPr>
        <p:spPr>
          <a:xfrm>
            <a:off x="0" y="6081474"/>
            <a:ext cx="1524000" cy="776526"/>
          </a:xfrm>
          <a:prstGeom prst="rightArrow">
            <a:avLst>
              <a:gd name="adj1" fmla="val 47162"/>
              <a:gd name="adj2" fmla="val 48581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900" b="1" spc="60" dirty="0" smtClean="0">
              <a:ln w="9000" cmpd="sng">
                <a:noFill/>
                <a:prstDash val="solid"/>
              </a:ln>
              <a:solidFill>
                <a:schemeClr val="accent6">
                  <a:lumMod val="75000"/>
                </a:schemeClr>
              </a:solidFill>
              <a:effectLst>
                <a:reflection blurRad="12700" stA="28000" endPos="45000" dist="1000" dir="5400000" sy="-100000" algn="bl" rotWithShape="0"/>
              </a:effectLst>
              <a:latin typeface="Century Gothic" pitchFamily="34" charset="0"/>
              <a:cs typeface="Courier New" pitchFamily="49" charset="0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900" b="1" spc="60" dirty="0">
              <a:ln w="9000" cmpd="sng">
                <a:noFill/>
                <a:prstDash val="solid"/>
              </a:ln>
              <a:solidFill>
                <a:schemeClr val="accent6">
                  <a:lumMod val="75000"/>
                </a:schemeClr>
              </a:solidFill>
              <a:effectLst>
                <a:reflection blurRad="12700" stA="28000" endPos="45000" dist="1000" dir="5400000" sy="-100000" algn="bl" rotWithShape="0"/>
              </a:effectLst>
              <a:latin typeface="Century Gothic" pitchFamily="34" charset="0"/>
              <a:cs typeface="Courier New" pitchFamily="49" charset="0"/>
            </a:endParaRPr>
          </a:p>
        </p:txBody>
      </p:sp>
      <p:pic>
        <p:nvPicPr>
          <p:cNvPr id="10" name="Picture 9">
            <a:hlinkClick r:id="" action="ppaction://noaction"/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/>
        </p:blipFill>
        <p:spPr>
          <a:xfrm>
            <a:off x="7974496" y="6028188"/>
            <a:ext cx="1143000" cy="856979"/>
          </a:xfrm>
          <a:prstGeom prst="rect">
            <a:avLst/>
          </a:prstGeom>
        </p:spPr>
      </p:pic>
      <p:sp>
        <p:nvSpPr>
          <p:cNvPr id="11" name="TextBox 10"/>
          <p:cNvSpPr txBox="1"/>
          <p:nvPr userDrawn="1"/>
        </p:nvSpPr>
        <p:spPr>
          <a:xfrm>
            <a:off x="8126895" y="6209547"/>
            <a:ext cx="6341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" action="ppaction://noaction"/>
              </a:rPr>
              <a:t>To Video</a:t>
            </a:r>
            <a:endParaRPr lang="en-US" sz="1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0" y="1287308"/>
            <a:ext cx="9144000" cy="0"/>
          </a:xfrm>
          <a:prstGeom prst="line">
            <a:avLst/>
          </a:prstGeom>
          <a:ln w="76200" cmpd="sng">
            <a:solidFill>
              <a:schemeClr val="tx2">
                <a:lumMod val="40000"/>
                <a:lumOff val="60000"/>
                <a:alpha val="49000"/>
              </a:schemeClr>
            </a:solidFill>
            <a:prstDash val="soli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2050" name="Picture 2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="" xmlns:a14="http://schemas.microsoft.com/office/drawing/2010/main">
                  <a14:imgLayer r:embed="rId4">
                    <a14:imgEffect>
                      <a14:backgroundRemoval t="1713" b="100000" l="0" r="99614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rcRect r="12658"/>
          <a:stretch/>
        </p:blipFill>
        <p:spPr bwMode="auto">
          <a:xfrm>
            <a:off x="5867400" y="51250"/>
            <a:ext cx="3276600" cy="13538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6" name="Straight Connector 15"/>
          <p:cNvCxnSpPr/>
          <p:nvPr userDrawn="1"/>
        </p:nvCxnSpPr>
        <p:spPr>
          <a:xfrm>
            <a:off x="0" y="5791200"/>
            <a:ext cx="9144000" cy="0"/>
          </a:xfrm>
          <a:prstGeom prst="line">
            <a:avLst/>
          </a:prstGeom>
          <a:ln w="76200" cmpd="sng">
            <a:solidFill>
              <a:schemeClr val="tx2">
                <a:lumMod val="40000"/>
                <a:lumOff val="60000"/>
                <a:alpha val="49000"/>
              </a:schemeClr>
            </a:solidFill>
            <a:prstDash val="soli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71700" y="6629400"/>
            <a:ext cx="4800600" cy="228600"/>
          </a:xfrm>
          <a:prstGeom prst="rect">
            <a:avLst/>
          </a:prstGeom>
        </p:spPr>
        <p:txBody>
          <a:bodyPr/>
          <a:lstStyle>
            <a:lvl1pPr algn="ctr">
              <a:defRPr sz="1100" i="0" cap="small" spc="400" baseline="0" smtClean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8173374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Custom Layout">
    <p:bg>
      <p:bgPr>
        <a:blipFill dpi="0" rotWithShape="1">
          <a:blip r:embed="rId2" cstate="screen">
            <a:lum/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4763" y="5486400"/>
            <a:ext cx="9136063" cy="1371600"/>
          </a:xfrm>
          <a:prstGeom prst="rect">
            <a:avLst/>
          </a:prstGeom>
          <a:solidFill>
            <a:schemeClr val="tx1">
              <a:alpha val="81000"/>
            </a:schemeClr>
          </a:solidFill>
        </p:spPr>
        <p:txBody>
          <a:bodyPr anchor="ctr">
            <a:normAutofit/>
          </a:bodyPr>
          <a:lstStyle/>
          <a:p>
            <a:pPr algn="r">
              <a:defRPr/>
            </a:pPr>
            <a:endParaRPr lang="en-US" sz="4800" spc="50" dirty="0">
              <a:latin typeface="Candar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61938" y="5181600"/>
            <a:ext cx="887412" cy="18621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1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itchFamily="34" charset="0"/>
                <a:ea typeface="Tahoma" pitchFamily="34" charset="0"/>
                <a:cs typeface="Tahoma" pitchFamily="34" charset="0"/>
              </a:rPr>
              <a:t>1</a:t>
            </a:r>
          </a:p>
        </p:txBody>
      </p:sp>
      <p:sp>
        <p:nvSpPr>
          <p:cNvPr id="7" name="TextBox 6"/>
          <p:cNvSpPr txBox="1"/>
          <p:nvPr/>
        </p:nvSpPr>
        <p:spPr>
          <a:xfrm rot="16200000">
            <a:off x="-418306" y="5965795"/>
            <a:ext cx="1358900" cy="40011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b="1" cap="all" dirty="0">
                <a:solidFill>
                  <a:schemeClr val="bg1">
                    <a:lumMod val="75000"/>
                  </a:schemeClr>
                </a:solidFill>
                <a:latin typeface="Gill Sans MT" pitchFamily="34" charset="0"/>
                <a:ea typeface="+mj-ea"/>
                <a:cs typeface="+mj-cs"/>
              </a:rPr>
              <a:t>Chapter</a:t>
            </a:r>
            <a:endParaRPr lang="en-US" sz="2000" b="1" cap="all" dirty="0">
              <a:solidFill>
                <a:schemeClr val="bg1">
                  <a:lumMod val="75000"/>
                </a:schemeClr>
              </a:solidFill>
              <a:latin typeface="Gill Sans MT" pitchFamily="34" charset="0"/>
              <a:ea typeface="+mj-ea"/>
              <a:cs typeface="+mj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-4763" y="4953000"/>
            <a:ext cx="9148763" cy="338137"/>
          </a:xfrm>
          <a:prstGeom prst="rect">
            <a:avLst/>
          </a:prstGeom>
          <a:solidFill>
            <a:schemeClr val="tx1">
              <a:alpha val="52000"/>
            </a:schemeClr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1600" cap="small" spc="400" dirty="0">
                <a:solidFill>
                  <a:schemeClr val="bg1"/>
                </a:solidFill>
                <a:latin typeface="Tw Cen MT" pitchFamily="34" charset="0"/>
              </a:rPr>
              <a:t>Dynamic PowerPoint™ Slides by </a:t>
            </a:r>
            <a:r>
              <a:rPr lang="en-US" sz="1600" cap="small" spc="400" dirty="0" err="1">
                <a:solidFill>
                  <a:schemeClr val="bg1"/>
                </a:solidFill>
                <a:latin typeface="Tw Cen MT" pitchFamily="34" charset="0"/>
              </a:rPr>
              <a:t>Solina</a:t>
            </a:r>
            <a:r>
              <a:rPr lang="en-US" sz="1600" cap="small" spc="400" dirty="0">
                <a:solidFill>
                  <a:schemeClr val="bg1"/>
                </a:solidFill>
                <a:latin typeface="Tw Cen MT" pitchFamily="34" charset="0"/>
              </a:rPr>
              <a:t> </a:t>
            </a:r>
            <a:r>
              <a:rPr lang="en-US" sz="1600" cap="small" spc="400" dirty="0" err="1">
                <a:solidFill>
                  <a:schemeClr val="bg1"/>
                </a:solidFill>
                <a:latin typeface="Tw Cen MT" pitchFamily="34" charset="0"/>
              </a:rPr>
              <a:t>Lindahl</a:t>
            </a:r>
            <a:endParaRPr lang="en-US" sz="1600" cap="small" spc="400" dirty="0">
              <a:solidFill>
                <a:schemeClr val="bg1"/>
              </a:solidFill>
              <a:latin typeface="Tw Cen MT" pitchFamily="34" charset="0"/>
            </a:endParaRPr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1371600" y="5486398"/>
            <a:ext cx="7772400" cy="1371601"/>
          </a:xfrm>
          <a:noFill/>
        </p:spPr>
        <p:txBody>
          <a:bodyPr>
            <a:noAutofit/>
          </a:bodyPr>
          <a:lstStyle>
            <a:lvl1pPr algn="r">
              <a:defRPr lang="en-US" sz="5400" b="1" i="0" u="none" strike="noStrike" cap="none" spc="100" baseline="0" smtClean="0">
                <a:solidFill>
                  <a:srgbClr val="FF3300"/>
                </a:solidFill>
                <a:effectLst/>
                <a:latin typeface="Candara" pitchFamily="34" charset="0"/>
              </a:defRPr>
            </a:lvl1pPr>
          </a:lstStyle>
          <a:p>
            <a:r>
              <a:rPr lang="en-US" dirty="0" smtClean="0"/>
              <a:t>First Principles</a:t>
            </a:r>
            <a:endParaRPr lang="en-US" dirty="0"/>
          </a:p>
        </p:txBody>
      </p:sp>
      <p:sp>
        <p:nvSpPr>
          <p:cNvPr id="10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400300" y="6629400"/>
            <a:ext cx="4343400" cy="2286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29B2C18-4E02-4E6A-91FC-517D930E6D4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159746" name="Picture 2" descr="C:\Users\solina\Dropbox\Krugman 3e Dynamic PPTs\Krugman 3e material\covers\Krugman3e_Econ_FrontCover.jpg"/>
          <p:cNvPicPr>
            <a:picLocks noChangeAspect="1" noChangeArrowheads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/>
        </p:blipFill>
        <p:spPr bwMode="auto">
          <a:xfrm>
            <a:off x="4840941" y="0"/>
            <a:ext cx="4303059" cy="118334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13818605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78867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3600" baseline="0">
                <a:latin typeface="Candara" pitchFamily="34" charset="0"/>
              </a:defRPr>
            </a:lvl1pPr>
            <a:lvl2pPr>
              <a:defRPr sz="3200" baseline="0">
                <a:latin typeface="Candara" pitchFamily="34" charset="0"/>
              </a:defRPr>
            </a:lvl2pPr>
            <a:lvl3pPr>
              <a:defRPr sz="2800" baseline="0">
                <a:latin typeface="Candara" pitchFamily="34" charset="0"/>
              </a:defRPr>
            </a:lvl3pPr>
            <a:lvl4pPr>
              <a:defRPr sz="2400" baseline="0">
                <a:latin typeface="Candara" pitchFamily="34" charset="0"/>
              </a:defRPr>
            </a:lvl4pPr>
            <a:lvl5pPr>
              <a:defRPr sz="2400" baseline="0">
                <a:latin typeface="Candara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71700" y="6629400"/>
            <a:ext cx="4800600" cy="228600"/>
          </a:xfrm>
          <a:prstGeom prst="rect">
            <a:avLst/>
          </a:prstGeom>
        </p:spPr>
        <p:txBody>
          <a:bodyPr/>
          <a:lstStyle>
            <a:lvl1pPr algn="ctr">
              <a:defRPr sz="1100" i="0" cap="small" spc="400" baseline="0" smtClean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406293393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7886700" cy="1143000"/>
          </a:xfrm>
          <a:prstGeom prst="rect">
            <a:avLst/>
          </a:prstGeom>
        </p:spPr>
        <p:txBody>
          <a:bodyPr/>
          <a:lstStyle>
            <a:lvl1pPr>
              <a:defRPr>
                <a:latin typeface="Century Gothic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0500" y="2019300"/>
            <a:ext cx="3086100" cy="3573463"/>
          </a:xfrm>
        </p:spPr>
        <p:txBody>
          <a:bodyPr/>
          <a:lstStyle>
            <a:lvl1pPr>
              <a:defRPr sz="2800">
                <a:latin typeface="Century Gothic" pitchFamily="34" charset="0"/>
              </a:defRPr>
            </a:lvl1pPr>
            <a:lvl2pPr>
              <a:defRPr sz="2400">
                <a:latin typeface="Century Gothic" pitchFamily="34" charset="0"/>
              </a:defRPr>
            </a:lvl2pPr>
            <a:lvl3pPr>
              <a:defRPr sz="2000">
                <a:latin typeface="Century Gothic" pitchFamily="34" charset="0"/>
              </a:defRPr>
            </a:lvl3pPr>
            <a:lvl4pPr>
              <a:defRPr sz="1800">
                <a:latin typeface="Century Gothic" pitchFamily="34" charset="0"/>
              </a:defRPr>
            </a:lvl4pPr>
            <a:lvl5pPr>
              <a:defRPr sz="1800">
                <a:latin typeface="Century Gothic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276600" y="1143000"/>
            <a:ext cx="5867400" cy="4983163"/>
          </a:xfrm>
        </p:spPr>
        <p:txBody>
          <a:bodyPr>
            <a:normAutofit/>
          </a:bodyPr>
          <a:lstStyle>
            <a:lvl1pPr>
              <a:defRPr sz="3200">
                <a:latin typeface="Century Gothic" pitchFamily="34" charset="0"/>
              </a:defRPr>
            </a:lvl1pPr>
            <a:lvl2pPr>
              <a:defRPr sz="2800">
                <a:latin typeface="Century Gothic" pitchFamily="34" charset="0"/>
              </a:defRPr>
            </a:lvl2pPr>
            <a:lvl3pPr>
              <a:defRPr sz="2400">
                <a:latin typeface="Century Gothic" pitchFamily="34" charset="0"/>
              </a:defRPr>
            </a:lvl3pPr>
            <a:lvl4pPr>
              <a:defRPr sz="2000">
                <a:latin typeface="Century Gothic" pitchFamily="34" charset="0"/>
              </a:defRPr>
            </a:lvl4pPr>
            <a:lvl5pPr>
              <a:defRPr sz="2000">
                <a:latin typeface="Century Gothic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71700" y="6629400"/>
            <a:ext cx="4800600" cy="228600"/>
          </a:xfrm>
          <a:prstGeom prst="rect">
            <a:avLst/>
          </a:prstGeom>
        </p:spPr>
        <p:txBody>
          <a:bodyPr/>
          <a:lstStyle>
            <a:lvl1pPr algn="ctr">
              <a:defRPr sz="1100" i="0" cap="small" spc="400" baseline="0" smtClean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29852625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78867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3600" baseline="0">
                <a:latin typeface="Candara" pitchFamily="34" charset="0"/>
              </a:defRPr>
            </a:lvl1pPr>
            <a:lvl2pPr>
              <a:defRPr sz="3200" baseline="0">
                <a:latin typeface="Candara" pitchFamily="34" charset="0"/>
              </a:defRPr>
            </a:lvl2pPr>
            <a:lvl3pPr>
              <a:defRPr sz="2800" baseline="0">
                <a:latin typeface="Candara" pitchFamily="34" charset="0"/>
              </a:defRPr>
            </a:lvl3pPr>
            <a:lvl4pPr>
              <a:defRPr sz="2400" baseline="0">
                <a:latin typeface="Candara" pitchFamily="34" charset="0"/>
              </a:defRPr>
            </a:lvl4pPr>
            <a:lvl5pPr>
              <a:defRPr sz="2400" baseline="0">
                <a:latin typeface="Candara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71700" y="6629400"/>
            <a:ext cx="4800600" cy="228600"/>
          </a:xfrm>
          <a:prstGeom prst="rect">
            <a:avLst/>
          </a:prstGeom>
        </p:spPr>
        <p:txBody>
          <a:bodyPr/>
          <a:lstStyle>
            <a:lvl1pPr algn="ctr">
              <a:defRPr sz="1100" i="0" cap="small" spc="400" baseline="0" smtClean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440984043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7886700" cy="1143000"/>
          </a:xfrm>
          <a:prstGeom prst="rect">
            <a:avLst/>
          </a:prstGeom>
        </p:spPr>
        <p:txBody>
          <a:bodyPr/>
          <a:lstStyle>
            <a:lvl1pPr>
              <a:defRPr>
                <a:latin typeface="Century Gothic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0500" y="2019300"/>
            <a:ext cx="3086100" cy="3573463"/>
          </a:xfrm>
        </p:spPr>
        <p:txBody>
          <a:bodyPr/>
          <a:lstStyle>
            <a:lvl1pPr>
              <a:defRPr sz="2800">
                <a:latin typeface="Century Gothic" pitchFamily="34" charset="0"/>
              </a:defRPr>
            </a:lvl1pPr>
            <a:lvl2pPr>
              <a:defRPr sz="2400">
                <a:latin typeface="Century Gothic" pitchFamily="34" charset="0"/>
              </a:defRPr>
            </a:lvl2pPr>
            <a:lvl3pPr>
              <a:defRPr sz="2000">
                <a:latin typeface="Century Gothic" pitchFamily="34" charset="0"/>
              </a:defRPr>
            </a:lvl3pPr>
            <a:lvl4pPr>
              <a:defRPr sz="1800">
                <a:latin typeface="Century Gothic" pitchFamily="34" charset="0"/>
              </a:defRPr>
            </a:lvl4pPr>
            <a:lvl5pPr>
              <a:defRPr sz="1800">
                <a:latin typeface="Century Gothic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276600" y="1143000"/>
            <a:ext cx="5867400" cy="4983163"/>
          </a:xfrm>
        </p:spPr>
        <p:txBody>
          <a:bodyPr>
            <a:normAutofit/>
          </a:bodyPr>
          <a:lstStyle>
            <a:lvl1pPr>
              <a:defRPr sz="3200">
                <a:latin typeface="Century Gothic" pitchFamily="34" charset="0"/>
              </a:defRPr>
            </a:lvl1pPr>
            <a:lvl2pPr>
              <a:defRPr sz="2800">
                <a:latin typeface="Century Gothic" pitchFamily="34" charset="0"/>
              </a:defRPr>
            </a:lvl2pPr>
            <a:lvl3pPr>
              <a:defRPr sz="2400">
                <a:latin typeface="Century Gothic" pitchFamily="34" charset="0"/>
              </a:defRPr>
            </a:lvl3pPr>
            <a:lvl4pPr>
              <a:defRPr sz="2000">
                <a:latin typeface="Century Gothic" pitchFamily="34" charset="0"/>
              </a:defRPr>
            </a:lvl4pPr>
            <a:lvl5pPr>
              <a:defRPr sz="2000">
                <a:latin typeface="Century Gothic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71700" y="6629400"/>
            <a:ext cx="4800600" cy="228600"/>
          </a:xfrm>
          <a:prstGeom prst="rect">
            <a:avLst/>
          </a:prstGeom>
        </p:spPr>
        <p:txBody>
          <a:bodyPr/>
          <a:lstStyle>
            <a:lvl1pPr algn="ctr">
              <a:defRPr sz="1100" i="0" cap="small" spc="400" baseline="0" smtClean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912159916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78867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3600" baseline="0">
                <a:latin typeface="Candara" pitchFamily="34" charset="0"/>
              </a:defRPr>
            </a:lvl1pPr>
            <a:lvl2pPr>
              <a:defRPr sz="3200" baseline="0">
                <a:latin typeface="Candara" pitchFamily="34" charset="0"/>
              </a:defRPr>
            </a:lvl2pPr>
            <a:lvl3pPr>
              <a:defRPr sz="2800" baseline="0">
                <a:latin typeface="Candara" pitchFamily="34" charset="0"/>
              </a:defRPr>
            </a:lvl3pPr>
            <a:lvl4pPr>
              <a:defRPr sz="2400" baseline="0">
                <a:latin typeface="Candara" pitchFamily="34" charset="0"/>
              </a:defRPr>
            </a:lvl4pPr>
            <a:lvl5pPr>
              <a:defRPr sz="2400" baseline="0">
                <a:latin typeface="Candara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71700" y="6629400"/>
            <a:ext cx="4800600" cy="228600"/>
          </a:xfrm>
          <a:prstGeom prst="rect">
            <a:avLst/>
          </a:prstGeom>
        </p:spPr>
        <p:txBody>
          <a:bodyPr/>
          <a:lstStyle>
            <a:lvl1pPr algn="ctr">
              <a:defRPr sz="1100" i="0" cap="small" spc="400" baseline="0" smtClean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359308934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7886700" cy="1143000"/>
          </a:xfrm>
          <a:prstGeom prst="rect">
            <a:avLst/>
          </a:prstGeom>
        </p:spPr>
        <p:txBody>
          <a:bodyPr/>
          <a:lstStyle>
            <a:lvl1pPr>
              <a:defRPr>
                <a:latin typeface="Century Gothic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0500" y="2019300"/>
            <a:ext cx="3086100" cy="3573463"/>
          </a:xfrm>
        </p:spPr>
        <p:txBody>
          <a:bodyPr/>
          <a:lstStyle>
            <a:lvl1pPr>
              <a:defRPr sz="2800">
                <a:latin typeface="Century Gothic" pitchFamily="34" charset="0"/>
              </a:defRPr>
            </a:lvl1pPr>
            <a:lvl2pPr>
              <a:defRPr sz="2400">
                <a:latin typeface="Century Gothic" pitchFamily="34" charset="0"/>
              </a:defRPr>
            </a:lvl2pPr>
            <a:lvl3pPr>
              <a:defRPr sz="2000">
                <a:latin typeface="Century Gothic" pitchFamily="34" charset="0"/>
              </a:defRPr>
            </a:lvl3pPr>
            <a:lvl4pPr>
              <a:defRPr sz="1800">
                <a:latin typeface="Century Gothic" pitchFamily="34" charset="0"/>
              </a:defRPr>
            </a:lvl4pPr>
            <a:lvl5pPr>
              <a:defRPr sz="1800">
                <a:latin typeface="Century Gothic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276600" y="1143000"/>
            <a:ext cx="5867400" cy="4983163"/>
          </a:xfrm>
        </p:spPr>
        <p:txBody>
          <a:bodyPr>
            <a:normAutofit/>
          </a:bodyPr>
          <a:lstStyle>
            <a:lvl1pPr>
              <a:defRPr sz="3200">
                <a:latin typeface="Century Gothic" pitchFamily="34" charset="0"/>
              </a:defRPr>
            </a:lvl1pPr>
            <a:lvl2pPr>
              <a:defRPr sz="2800">
                <a:latin typeface="Century Gothic" pitchFamily="34" charset="0"/>
              </a:defRPr>
            </a:lvl2pPr>
            <a:lvl3pPr>
              <a:defRPr sz="2400">
                <a:latin typeface="Century Gothic" pitchFamily="34" charset="0"/>
              </a:defRPr>
            </a:lvl3pPr>
            <a:lvl4pPr>
              <a:defRPr sz="2000">
                <a:latin typeface="Century Gothic" pitchFamily="34" charset="0"/>
              </a:defRPr>
            </a:lvl4pPr>
            <a:lvl5pPr>
              <a:defRPr sz="2000">
                <a:latin typeface="Century Gothic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71700" y="6629400"/>
            <a:ext cx="4800600" cy="228600"/>
          </a:xfrm>
          <a:prstGeom prst="rect">
            <a:avLst/>
          </a:prstGeom>
        </p:spPr>
        <p:txBody>
          <a:bodyPr/>
          <a:lstStyle>
            <a:lvl1pPr algn="ctr">
              <a:defRPr sz="1100" i="0" cap="small" spc="400" baseline="0" smtClean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408443429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71700" y="6629400"/>
            <a:ext cx="4800600" cy="228600"/>
          </a:xfrm>
          <a:prstGeom prst="rect">
            <a:avLst/>
          </a:prstGeom>
        </p:spPr>
        <p:txBody>
          <a:bodyPr/>
          <a:lstStyle>
            <a:lvl1pPr algn="ctr">
              <a:defRPr sz="1100" i="0" cap="small" spc="400" baseline="0" smtClean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7671972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7CB5111-4D33-4A7A-9925-B00D2633635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00145387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>
          <a:xfrm>
            <a:off x="1828800" y="2438400"/>
            <a:ext cx="5245100" cy="3932581"/>
          </a:xfrm>
          <a:prstGeom prst="rect">
            <a:avLst/>
          </a:prstGeom>
        </p:spPr>
      </p:pic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686800" cy="1371600"/>
          </a:xfrm>
        </p:spPr>
        <p:txBody>
          <a:bodyPr>
            <a:noAutofit/>
          </a:bodyPr>
          <a:lstStyle>
            <a:lvl1pPr>
              <a:defRPr sz="3200" baseline="0">
                <a:latin typeface="Candara" pitchFamily="34" charset="0"/>
              </a:defRPr>
            </a:lvl1pPr>
            <a:lvl2pPr>
              <a:defRPr sz="2800" baseline="0">
                <a:latin typeface="Candara" pitchFamily="34" charset="0"/>
              </a:defRPr>
            </a:lvl2pPr>
            <a:lvl3pPr>
              <a:defRPr sz="2400" baseline="0">
                <a:latin typeface="Candara" pitchFamily="34" charset="0"/>
              </a:defRPr>
            </a:lvl3pPr>
            <a:lvl4pPr>
              <a:defRPr sz="2000" baseline="0">
                <a:latin typeface="Candara" pitchFamily="34" charset="0"/>
              </a:defRPr>
            </a:lvl4pPr>
            <a:lvl5pPr>
              <a:defRPr sz="2000" baseline="0">
                <a:latin typeface="Candara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8" name="Footer Placeholder 4"/>
          <p:cNvSpPr txBox="1">
            <a:spLocks/>
          </p:cNvSpPr>
          <p:nvPr/>
        </p:nvSpPr>
        <p:spPr>
          <a:xfrm>
            <a:off x="2324100" y="6629400"/>
            <a:ext cx="4800600" cy="2286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 sz="1100" i="0" kern="1200" cap="small" spc="400" baseline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 smtClean="0"/>
              <a:t>Copyright 2013 Worth Publishers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403844364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38200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153536" y="-76200"/>
            <a:ext cx="943896" cy="9905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Right Arrow 8">
            <a:hlinkClick r:id="" action="ppaction://noaction"/>
          </p:cNvPr>
          <p:cNvSpPr/>
          <p:nvPr/>
        </p:nvSpPr>
        <p:spPr>
          <a:xfrm>
            <a:off x="0" y="5952053"/>
            <a:ext cx="1143000" cy="905947"/>
          </a:xfrm>
          <a:prstGeom prst="rightArrow">
            <a:avLst>
              <a:gd name="adj1" fmla="val 47162"/>
              <a:gd name="adj2" fmla="val 48581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b="1" spc="60" dirty="0" smtClean="0">
                <a:ln w="9000" cmpd="sng">
                  <a:noFill/>
                  <a:prstDash val="solid"/>
                </a:ln>
                <a:solidFill>
                  <a:schemeClr val="accent6">
                    <a:lumMod val="75000"/>
                  </a:schemeClr>
                </a:solidFill>
                <a:effectLst>
                  <a:reflection blurRad="12700" stA="28000" endPos="45000" dist="1000" dir="5400000" sy="-100000" algn="bl" rotWithShape="0"/>
                </a:effectLst>
                <a:latin typeface="Century Gothic" pitchFamily="34" charset="0"/>
                <a:cs typeface="Courier New" pitchFamily="49" charset="0"/>
                <a:hlinkClick r:id="" action="ppaction://noaction"/>
              </a:rPr>
              <a:t>To </a:t>
            </a:r>
            <a:r>
              <a:rPr lang="en-US" sz="1100" b="1" spc="60" dirty="0" smtClean="0">
                <a:ln w="9000" cmpd="sng">
                  <a:noFill/>
                  <a:prstDash val="solid"/>
                </a:ln>
                <a:solidFill>
                  <a:schemeClr val="accent6">
                    <a:lumMod val="75000"/>
                  </a:schemeClr>
                </a:solidFill>
                <a:effectLst>
                  <a:reflection blurRad="12700" stA="28000" endPos="45000" dist="1000" dir="5400000" sy="-100000" algn="bl" rotWithShape="0"/>
                </a:effectLst>
                <a:latin typeface="Century Gothic" pitchFamily="34" charset="0"/>
                <a:cs typeface="Courier New" pitchFamily="49" charset="0"/>
              </a:rPr>
              <a:t>Active Learning</a:t>
            </a:r>
            <a:endParaRPr lang="en-US" sz="1100" b="1" spc="60" dirty="0">
              <a:ln w="9000" cmpd="sng">
                <a:noFill/>
                <a:prstDash val="solid"/>
              </a:ln>
              <a:solidFill>
                <a:schemeClr val="accent6">
                  <a:lumMod val="75000"/>
                </a:schemeClr>
              </a:solidFill>
              <a:effectLst>
                <a:reflection blurRad="12700" stA="28000" endPos="45000" dist="1000" dir="5400000" sy="-100000" algn="bl" rotWithShape="0"/>
              </a:effectLst>
              <a:latin typeface="Century Gothic" pitchFamily="34" charset="0"/>
              <a:cs typeface="Courier New" pitchFamily="49" charset="0"/>
            </a:endParaRPr>
          </a:p>
        </p:txBody>
      </p:sp>
      <p:pic>
        <p:nvPicPr>
          <p:cNvPr id="10" name="Picture 9">
            <a:hlinkClick r:id="" action="ppaction://noaction"/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>
          <a:xfrm>
            <a:off x="7974496" y="6028188"/>
            <a:ext cx="1143000" cy="85697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126895" y="6209547"/>
            <a:ext cx="6341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" action="ppaction://noaction"/>
              </a:rPr>
              <a:t>To Video</a:t>
            </a:r>
            <a:endParaRPr 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71700" y="6629400"/>
            <a:ext cx="4800600" cy="228600"/>
          </a:xfrm>
          <a:prstGeom prst="rect">
            <a:avLst/>
          </a:prstGeom>
        </p:spPr>
        <p:txBody>
          <a:bodyPr/>
          <a:lstStyle>
            <a:lvl1pPr algn="ctr">
              <a:defRPr sz="1100" i="0" cap="small" spc="400" baseline="0" smtClean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6145913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4F44DE6-8B77-400C-8F66-8B96B952C9B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36409786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Custom Layout">
    <p:bg>
      <p:bgPr>
        <a:blipFill dpi="0" rotWithShape="1">
          <a:blip r:embed="rId2" cstate="screen">
            <a:lum/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-4763" y="5486400"/>
            <a:ext cx="9136063" cy="1371600"/>
          </a:xfrm>
          <a:prstGeom prst="rect">
            <a:avLst/>
          </a:prstGeom>
          <a:solidFill>
            <a:schemeClr val="tx1">
              <a:alpha val="81000"/>
            </a:schemeClr>
          </a:solidFill>
        </p:spPr>
        <p:txBody>
          <a:bodyPr anchor="ctr">
            <a:normAutofit/>
          </a:bodyPr>
          <a:lstStyle/>
          <a:p>
            <a:pPr algn="r">
              <a:defRPr/>
            </a:pPr>
            <a:endParaRPr lang="en-US" sz="4800" spc="50" dirty="0">
              <a:latin typeface="Candar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1684" y="5486400"/>
            <a:ext cx="2766315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6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itchFamily="34" charset="0"/>
                <a:ea typeface="Tahoma" pitchFamily="34" charset="0"/>
                <a:cs typeface="Tahoma" pitchFamily="34" charset="0"/>
              </a:rPr>
              <a:t>12(27)</a:t>
            </a:r>
            <a:endParaRPr lang="en-US" sz="6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 rot="16200000">
            <a:off x="-418306" y="5965795"/>
            <a:ext cx="1358900" cy="40011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b="1" cap="all" dirty="0">
                <a:solidFill>
                  <a:schemeClr val="bg1">
                    <a:lumMod val="75000"/>
                  </a:schemeClr>
                </a:solidFill>
                <a:latin typeface="Gill Sans MT" pitchFamily="34" charset="0"/>
                <a:ea typeface="+mj-ea"/>
                <a:cs typeface="+mj-cs"/>
              </a:rPr>
              <a:t>Chapter</a:t>
            </a:r>
            <a:endParaRPr lang="en-US" sz="2000" b="1" cap="all" dirty="0">
              <a:solidFill>
                <a:schemeClr val="bg1">
                  <a:lumMod val="75000"/>
                </a:schemeClr>
              </a:solidFill>
              <a:latin typeface="Gill Sans MT" pitchFamily="34" charset="0"/>
              <a:ea typeface="+mj-ea"/>
              <a:cs typeface="+mj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-4763" y="4953000"/>
            <a:ext cx="9148763" cy="338137"/>
          </a:xfrm>
          <a:prstGeom prst="rect">
            <a:avLst/>
          </a:prstGeom>
          <a:solidFill>
            <a:schemeClr val="tx1">
              <a:alpha val="52000"/>
            </a:schemeClr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1600" cap="small" spc="400" dirty="0">
                <a:solidFill>
                  <a:schemeClr val="bg1"/>
                </a:solidFill>
                <a:latin typeface="Tw Cen MT" pitchFamily="34" charset="0"/>
              </a:rPr>
              <a:t>Dynamic PowerPoint™ Slides by </a:t>
            </a:r>
            <a:r>
              <a:rPr lang="en-US" sz="1600" cap="small" spc="400" dirty="0" err="1">
                <a:solidFill>
                  <a:schemeClr val="bg1"/>
                </a:solidFill>
                <a:latin typeface="Tw Cen MT" pitchFamily="34" charset="0"/>
              </a:rPr>
              <a:t>Solina</a:t>
            </a:r>
            <a:r>
              <a:rPr lang="en-US" sz="1600" cap="small" spc="400" dirty="0">
                <a:solidFill>
                  <a:schemeClr val="bg1"/>
                </a:solidFill>
                <a:latin typeface="Tw Cen MT" pitchFamily="34" charset="0"/>
              </a:rPr>
              <a:t> </a:t>
            </a:r>
            <a:r>
              <a:rPr lang="en-US" sz="1600" cap="small" spc="400" dirty="0" err="1">
                <a:solidFill>
                  <a:schemeClr val="bg1"/>
                </a:solidFill>
                <a:latin typeface="Tw Cen MT" pitchFamily="34" charset="0"/>
              </a:rPr>
              <a:t>Lindahl</a:t>
            </a:r>
            <a:endParaRPr lang="en-US" sz="1600" cap="small" spc="400" dirty="0">
              <a:solidFill>
                <a:schemeClr val="bg1"/>
              </a:solidFill>
              <a:latin typeface="Tw Cen MT" pitchFamily="34" charset="0"/>
            </a:endParaRPr>
          </a:p>
        </p:txBody>
      </p:sp>
      <p:pic>
        <p:nvPicPr>
          <p:cNvPr id="159746" name="Picture 2" descr="C:\Users\solina\Dropbox\Krugman 3e Dynamic PPTs\Krugman 3e material\covers\Krugman3e_Econ_FrontCover.jpg"/>
          <p:cNvPicPr>
            <a:picLocks noChangeAspect="1" noChangeArrowheads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/>
        </p:blipFill>
        <p:spPr bwMode="auto">
          <a:xfrm>
            <a:off x="4840941" y="0"/>
            <a:ext cx="4303059" cy="118334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itle 1"/>
          <p:cNvSpPr txBox="1">
            <a:spLocks/>
          </p:cNvSpPr>
          <p:nvPr userDrawn="1"/>
        </p:nvSpPr>
        <p:spPr>
          <a:xfrm>
            <a:off x="2209800" y="5486399"/>
            <a:ext cx="6934200" cy="1371601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algn="r" defTabSz="914400" rtl="0" eaLnBrk="1" latinLnBrk="0" hangingPunct="1">
              <a:spcBef>
                <a:spcPct val="0"/>
              </a:spcBef>
              <a:buNone/>
              <a:defRPr lang="en-US" sz="5400" b="1" i="0" u="none" strike="noStrike" kern="1200" cap="none" spc="100" baseline="0" smtClean="0">
                <a:solidFill>
                  <a:srgbClr val="FF3300"/>
                </a:solidFill>
                <a:effectLst/>
                <a:latin typeface="Candara" pitchFamily="34" charset="0"/>
                <a:ea typeface="+mj-ea"/>
                <a:cs typeface="+mj-cs"/>
              </a:defRPr>
            </a:lvl1pPr>
          </a:lstStyle>
          <a:p>
            <a:r>
              <a:rPr lang="en-US" sz="4000" b="1" i="0" u="none" strike="noStrike" kern="1200" cap="none" spc="100" baseline="0" dirty="0" smtClean="0">
                <a:solidFill>
                  <a:srgbClr val="FF3300"/>
                </a:solidFill>
                <a:effectLst/>
                <a:latin typeface="Candara" pitchFamily="34" charset="0"/>
                <a:ea typeface="+mj-ea"/>
                <a:cs typeface="+mj-cs"/>
              </a:rPr>
              <a:t>Aggregate Demand and</a:t>
            </a:r>
          </a:p>
          <a:p>
            <a:r>
              <a:rPr lang="en-US" sz="4000" b="1" i="0" u="none" strike="noStrike" kern="1200" cap="none" spc="100" baseline="0" dirty="0" smtClean="0">
                <a:solidFill>
                  <a:srgbClr val="FF3300"/>
                </a:solidFill>
                <a:effectLst/>
                <a:latin typeface="Candara" pitchFamily="34" charset="0"/>
                <a:ea typeface="+mj-ea"/>
                <a:cs typeface="+mj-cs"/>
              </a:rPr>
              <a:t>Aggregate Supply</a:t>
            </a:r>
            <a:endParaRPr lang="en-US" sz="4000" b="1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71700" y="6629400"/>
            <a:ext cx="4800600" cy="228600"/>
          </a:xfrm>
          <a:prstGeom prst="rect">
            <a:avLst/>
          </a:prstGeom>
        </p:spPr>
        <p:txBody>
          <a:bodyPr/>
          <a:lstStyle>
            <a:lvl1pPr algn="ctr">
              <a:defRPr sz="1100" i="0" cap="small" spc="400" baseline="0" smtClean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3964926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38200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71700" y="6629400"/>
            <a:ext cx="4800600" cy="228600"/>
          </a:xfrm>
          <a:prstGeom prst="rect">
            <a:avLst/>
          </a:prstGeom>
        </p:spPr>
        <p:txBody>
          <a:bodyPr/>
          <a:lstStyle>
            <a:lvl1pPr algn="ctr">
              <a:defRPr sz="1100" i="0" cap="small" spc="400" baseline="0" smtClean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4008863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3489" y="0"/>
            <a:ext cx="1140511" cy="7718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38200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71700" y="6629400"/>
            <a:ext cx="4800600" cy="228600"/>
          </a:xfrm>
          <a:prstGeom prst="rect">
            <a:avLst/>
          </a:prstGeom>
        </p:spPr>
        <p:txBody>
          <a:bodyPr/>
          <a:lstStyle>
            <a:lvl1pPr algn="ctr">
              <a:defRPr sz="1100" i="0" cap="small" spc="400" baseline="0" smtClean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4061332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314829145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2CEDEAC-A05C-4A4A-9B91-AB252F06053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2629886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1313" indent="0">
              <a:defRPr>
                <a:solidFill>
                  <a:schemeClr val="accent1">
                    <a:lumMod val="75000"/>
                  </a:schemeClr>
                </a:solidFill>
              </a:defRPr>
            </a:lvl1pPr>
            <a:lvl2pPr marL="742950" indent="0">
              <a:defRPr>
                <a:solidFill>
                  <a:schemeClr val="accent1">
                    <a:lumMod val="75000"/>
                  </a:schemeClr>
                </a:solidFill>
              </a:defRPr>
            </a:lvl2pPr>
            <a:lvl3pPr>
              <a:defRPr>
                <a:solidFill>
                  <a:schemeClr val="accent1">
                    <a:lumMod val="75000"/>
                  </a:schemeClr>
                </a:solidFill>
              </a:defRPr>
            </a:lvl3pPr>
            <a:lvl4pPr>
              <a:defRPr>
                <a:solidFill>
                  <a:schemeClr val="accent1">
                    <a:lumMod val="75000"/>
                  </a:schemeClr>
                </a:solidFill>
              </a:defRPr>
            </a:lvl4pPr>
            <a:lvl5pPr>
              <a:defRPr>
                <a:solidFill>
                  <a:schemeClr val="accent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Right Arrow 8">
            <a:hlinkClick r:id="" action="ppaction://noaction"/>
          </p:cNvPr>
          <p:cNvSpPr/>
          <p:nvPr userDrawn="1"/>
        </p:nvSpPr>
        <p:spPr>
          <a:xfrm>
            <a:off x="0" y="6081474"/>
            <a:ext cx="1524000" cy="776526"/>
          </a:xfrm>
          <a:prstGeom prst="rightArrow">
            <a:avLst>
              <a:gd name="adj1" fmla="val 47162"/>
              <a:gd name="adj2" fmla="val 48581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900" b="1" spc="60" dirty="0" smtClean="0">
              <a:ln w="9000" cmpd="sng">
                <a:noFill/>
                <a:prstDash val="solid"/>
              </a:ln>
              <a:solidFill>
                <a:schemeClr val="accent6">
                  <a:lumMod val="75000"/>
                </a:schemeClr>
              </a:solidFill>
              <a:effectLst>
                <a:reflection blurRad="12700" stA="28000" endPos="45000" dist="1000" dir="5400000" sy="-100000" algn="bl" rotWithShape="0"/>
              </a:effectLst>
              <a:latin typeface="Century Gothic" pitchFamily="34" charset="0"/>
              <a:cs typeface="Courier New" pitchFamily="49" charset="0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900" b="1" spc="60" dirty="0">
              <a:ln w="9000" cmpd="sng">
                <a:noFill/>
                <a:prstDash val="solid"/>
              </a:ln>
              <a:solidFill>
                <a:schemeClr val="accent6">
                  <a:lumMod val="75000"/>
                </a:schemeClr>
              </a:solidFill>
              <a:effectLst>
                <a:reflection blurRad="12700" stA="28000" endPos="45000" dist="1000" dir="5400000" sy="-100000" algn="bl" rotWithShape="0"/>
              </a:effectLst>
              <a:latin typeface="Century Gothic" pitchFamily="34" charset="0"/>
              <a:cs typeface="Courier New" pitchFamily="49" charset="0"/>
            </a:endParaRPr>
          </a:p>
        </p:txBody>
      </p:sp>
      <p:pic>
        <p:nvPicPr>
          <p:cNvPr id="10" name="Picture 9">
            <a:hlinkClick r:id="" action="ppaction://noaction"/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>
          <a:xfrm>
            <a:off x="7974496" y="6028188"/>
            <a:ext cx="1143000" cy="856979"/>
          </a:xfrm>
          <a:prstGeom prst="rect">
            <a:avLst/>
          </a:prstGeom>
        </p:spPr>
      </p:pic>
      <p:cxnSp>
        <p:nvCxnSpPr>
          <p:cNvPr id="15" name="Straight Connector 14"/>
          <p:cNvCxnSpPr/>
          <p:nvPr userDrawn="1"/>
        </p:nvCxnSpPr>
        <p:spPr>
          <a:xfrm>
            <a:off x="0" y="1287308"/>
            <a:ext cx="9144000" cy="0"/>
          </a:xfrm>
          <a:prstGeom prst="line">
            <a:avLst/>
          </a:prstGeom>
          <a:ln w="76200" cmpd="sng">
            <a:solidFill>
              <a:schemeClr val="tx2">
                <a:lumMod val="40000"/>
                <a:lumOff val="60000"/>
                <a:alpha val="49000"/>
              </a:schemeClr>
            </a:solidFill>
            <a:prstDash val="soli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2050" name="Picture 2"/>
          <p:cNvPicPr>
            <a:picLocks noChangeAspect="1" noChangeArrowheads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867400" y="51250"/>
            <a:ext cx="3276600" cy="13538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6" name="Straight Connector 15"/>
          <p:cNvCxnSpPr/>
          <p:nvPr userDrawn="1"/>
        </p:nvCxnSpPr>
        <p:spPr>
          <a:xfrm>
            <a:off x="0" y="6019800"/>
            <a:ext cx="9144000" cy="0"/>
          </a:xfrm>
          <a:prstGeom prst="line">
            <a:avLst/>
          </a:prstGeom>
          <a:ln w="76200" cmpd="sng">
            <a:solidFill>
              <a:schemeClr val="tx2">
                <a:lumMod val="40000"/>
                <a:lumOff val="60000"/>
                <a:alpha val="49000"/>
              </a:schemeClr>
            </a:solidFill>
            <a:prstDash val="soli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71700" y="6629400"/>
            <a:ext cx="4800600" cy="228600"/>
          </a:xfrm>
          <a:prstGeom prst="rect">
            <a:avLst/>
          </a:prstGeom>
        </p:spPr>
        <p:txBody>
          <a:bodyPr/>
          <a:lstStyle>
            <a:lvl1pPr algn="ctr">
              <a:defRPr sz="1100" i="0" cap="small" spc="400" baseline="0" smtClean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8173374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0EB2B95-EA4E-4992-810B-4F372A161FC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4362537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38200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71700" y="6629400"/>
            <a:ext cx="4800600" cy="228600"/>
          </a:xfrm>
          <a:prstGeom prst="rect">
            <a:avLst/>
          </a:prstGeom>
        </p:spPr>
        <p:txBody>
          <a:bodyPr/>
          <a:lstStyle>
            <a:lvl1pPr algn="ctr">
              <a:defRPr sz="1100" i="0" cap="small" spc="400" baseline="0" smtClean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4008863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0EB2B95-EA4E-4992-810B-4F372A161FC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422653168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blipFill dpi="0" rotWithShape="1">
          <a:blip r:embed="rId2" cstate="screen">
            <a:lum/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-4763" y="5486400"/>
            <a:ext cx="9136063" cy="1371600"/>
          </a:xfrm>
          <a:prstGeom prst="rect">
            <a:avLst/>
          </a:prstGeom>
          <a:solidFill>
            <a:schemeClr val="tx1">
              <a:alpha val="81000"/>
            </a:schemeClr>
          </a:solidFill>
        </p:spPr>
        <p:txBody>
          <a:bodyPr anchor="ctr">
            <a:normAutofit/>
          </a:bodyPr>
          <a:lstStyle/>
          <a:p>
            <a:pPr algn="r">
              <a:defRPr/>
            </a:pPr>
            <a:endParaRPr lang="en-US" sz="4800" spc="50" dirty="0">
              <a:latin typeface="Candar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-4763" y="4953000"/>
            <a:ext cx="9148763" cy="338137"/>
          </a:xfrm>
          <a:prstGeom prst="rect">
            <a:avLst/>
          </a:prstGeom>
          <a:solidFill>
            <a:schemeClr val="tx1">
              <a:alpha val="52000"/>
            </a:schemeClr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1600" cap="small" spc="400" dirty="0">
                <a:solidFill>
                  <a:schemeClr val="bg1"/>
                </a:solidFill>
                <a:latin typeface="Tw Cen MT" pitchFamily="34" charset="0"/>
              </a:rPr>
              <a:t>Dynamic PowerPoint™ Slides by </a:t>
            </a:r>
            <a:r>
              <a:rPr lang="en-US" sz="1600" cap="small" spc="400" dirty="0" err="1">
                <a:solidFill>
                  <a:schemeClr val="bg1"/>
                </a:solidFill>
                <a:latin typeface="Tw Cen MT" pitchFamily="34" charset="0"/>
              </a:rPr>
              <a:t>Solina</a:t>
            </a:r>
            <a:r>
              <a:rPr lang="en-US" sz="1600" cap="small" spc="400" dirty="0">
                <a:solidFill>
                  <a:schemeClr val="bg1"/>
                </a:solidFill>
                <a:latin typeface="Tw Cen MT" pitchFamily="34" charset="0"/>
              </a:rPr>
              <a:t> </a:t>
            </a:r>
            <a:r>
              <a:rPr lang="en-US" sz="1600" cap="small" spc="400" dirty="0" err="1">
                <a:solidFill>
                  <a:schemeClr val="bg1"/>
                </a:solidFill>
                <a:latin typeface="Tw Cen MT" pitchFamily="34" charset="0"/>
              </a:rPr>
              <a:t>Lindahl</a:t>
            </a:r>
            <a:endParaRPr lang="en-US" sz="1600" cap="small" spc="400" dirty="0">
              <a:solidFill>
                <a:schemeClr val="bg1"/>
              </a:solidFill>
              <a:latin typeface="Tw Cen MT" pitchFamily="34" charset="0"/>
            </a:endParaRPr>
          </a:p>
        </p:txBody>
      </p:sp>
      <p:pic>
        <p:nvPicPr>
          <p:cNvPr id="159746" name="Picture 2" descr="C:\Users\solina\Dropbox\Krugman 3e Dynamic PPTs\Krugman 3e material\covers\Krugman3e_Econ_FrontCover.jpg"/>
          <p:cNvPicPr>
            <a:picLocks noChangeAspect="1" noChangeArrowheads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840941" y="0"/>
            <a:ext cx="4303059" cy="118334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71700" y="6629400"/>
            <a:ext cx="4800600" cy="228600"/>
          </a:xfrm>
          <a:prstGeom prst="rect">
            <a:avLst/>
          </a:prstGeom>
        </p:spPr>
        <p:txBody>
          <a:bodyPr/>
          <a:lstStyle>
            <a:lvl1pPr algn="ctr">
              <a:defRPr sz="1100" i="0" cap="small" spc="400" baseline="0" smtClean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0" name="TextBox 9"/>
          <p:cNvSpPr txBox="1"/>
          <p:nvPr userDrawn="1"/>
        </p:nvSpPr>
        <p:spPr>
          <a:xfrm>
            <a:off x="281684" y="5486400"/>
            <a:ext cx="2766315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6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itchFamily="34" charset="0"/>
                <a:ea typeface="Tahoma" pitchFamily="34" charset="0"/>
                <a:cs typeface="Tahoma" pitchFamily="34" charset="0"/>
              </a:rPr>
              <a:t>12(27)</a:t>
            </a:r>
            <a:endParaRPr lang="en-US" sz="6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 rot="16200000">
            <a:off x="-418306" y="5965795"/>
            <a:ext cx="1358900" cy="40011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b="1" cap="all" dirty="0">
                <a:solidFill>
                  <a:schemeClr val="bg1">
                    <a:lumMod val="75000"/>
                  </a:schemeClr>
                </a:solidFill>
                <a:latin typeface="Gill Sans MT" pitchFamily="34" charset="0"/>
                <a:ea typeface="+mj-ea"/>
                <a:cs typeface="+mj-cs"/>
              </a:rPr>
              <a:t>Chapter</a:t>
            </a:r>
            <a:endParaRPr lang="en-US" sz="2000" b="1" cap="all" dirty="0">
              <a:solidFill>
                <a:schemeClr val="bg1">
                  <a:lumMod val="75000"/>
                </a:schemeClr>
              </a:solidFill>
              <a:latin typeface="Gill Sans MT" pitchFamily="34" charset="0"/>
              <a:ea typeface="+mj-ea"/>
              <a:cs typeface="+mj-cs"/>
            </a:endParaRPr>
          </a:p>
        </p:txBody>
      </p:sp>
      <p:sp>
        <p:nvSpPr>
          <p:cNvPr id="13" name="Title 1"/>
          <p:cNvSpPr txBox="1">
            <a:spLocks/>
          </p:cNvSpPr>
          <p:nvPr userDrawn="1"/>
        </p:nvSpPr>
        <p:spPr>
          <a:xfrm>
            <a:off x="2209800" y="5486399"/>
            <a:ext cx="6934200" cy="1371601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algn="r" defTabSz="914400" rtl="0" eaLnBrk="1" latinLnBrk="0" hangingPunct="1">
              <a:spcBef>
                <a:spcPct val="0"/>
              </a:spcBef>
              <a:buNone/>
              <a:defRPr lang="en-US" sz="5400" b="1" i="0" u="none" strike="noStrike" kern="1200" cap="none" spc="100" baseline="0" smtClean="0">
                <a:solidFill>
                  <a:srgbClr val="FF3300"/>
                </a:solidFill>
                <a:effectLst/>
                <a:latin typeface="Candara" pitchFamily="34" charset="0"/>
                <a:ea typeface="+mj-ea"/>
                <a:cs typeface="+mj-cs"/>
              </a:defRPr>
            </a:lvl1pPr>
          </a:lstStyle>
          <a:p>
            <a:r>
              <a:rPr lang="en-US" sz="4000" b="1" i="0" u="none" strike="noStrike" kern="1200" cap="none" spc="100" baseline="0" dirty="0" smtClean="0">
                <a:solidFill>
                  <a:srgbClr val="FF3300"/>
                </a:solidFill>
                <a:effectLst/>
                <a:latin typeface="Candara" pitchFamily="34" charset="0"/>
                <a:ea typeface="+mj-ea"/>
                <a:cs typeface="+mj-cs"/>
              </a:rPr>
              <a:t>Aggregate Demand and</a:t>
            </a:r>
          </a:p>
          <a:p>
            <a:r>
              <a:rPr lang="en-US" sz="4000" b="1" i="0" u="none" strike="noStrike" kern="1200" cap="none" spc="100" baseline="0" dirty="0" smtClean="0">
                <a:solidFill>
                  <a:srgbClr val="FF3300"/>
                </a:solidFill>
                <a:effectLst/>
                <a:latin typeface="Candara" pitchFamily="34" charset="0"/>
                <a:ea typeface="+mj-ea"/>
                <a:cs typeface="+mj-cs"/>
              </a:rPr>
              <a:t>Aggregate Supply</a:t>
            </a:r>
            <a:endParaRPr lang="en-US" sz="4000" b="1" dirty="0"/>
          </a:p>
        </p:txBody>
      </p:sp>
    </p:spTree>
    <p:extLst>
      <p:ext uri="{BB962C8B-B14F-4D97-AF65-F5344CB8AC3E}">
        <p14:creationId xmlns="" xmlns:p14="http://schemas.microsoft.com/office/powerpoint/2010/main" val="33964926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44DE6-8B77-400C-8F66-8B96B952C9B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1369617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/>
        </p:nvCxnSpPr>
        <p:spPr>
          <a:xfrm>
            <a:off x="0" y="5715000"/>
            <a:ext cx="9144000" cy="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/>
          <p:cNvCxnSpPr/>
          <p:nvPr/>
        </p:nvCxnSpPr>
        <p:spPr>
          <a:xfrm>
            <a:off x="0" y="2514600"/>
            <a:ext cx="9144000" cy="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8" descr="mf57.jpg"/>
          <p:cNvPicPr>
            <a:picLocks noChangeAspect="1"/>
          </p:cNvPicPr>
          <p:nvPr/>
        </p:nvPicPr>
        <p:blipFill>
          <a:blip r:embed="rId2">
            <a:clrChange>
              <a:clrFrom>
                <a:srgbClr val="FFF1F6"/>
              </a:clrFrom>
              <a:clrTo>
                <a:srgbClr val="FFF1F6">
                  <a:alpha val="0"/>
                </a:srgbClr>
              </a:clrTo>
            </a:clrChange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7600" y="0"/>
            <a:ext cx="1676400" cy="119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9"/>
          <p:cNvSpPr txBox="1">
            <a:spLocks noChangeArrowheads="1"/>
          </p:cNvSpPr>
          <p:nvPr/>
        </p:nvSpPr>
        <p:spPr bwMode="auto">
          <a:xfrm>
            <a:off x="0" y="1676400"/>
            <a:ext cx="9144000" cy="369888"/>
          </a:xfrm>
          <a:prstGeom prst="rect">
            <a:avLst/>
          </a:prstGeom>
          <a:solidFill>
            <a:srgbClr val="CCFF33">
              <a:alpha val="47058"/>
            </a:srgb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r>
              <a:rPr lang="en-US" b="1" i="1">
                <a:latin typeface="Arial" charset="0"/>
              </a:rPr>
              <a:t>Some good blogs and other sites to get the juices flowing: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0"/>
            <a:ext cx="6629400" cy="784225"/>
          </a:xfrm>
          <a:prstGeom prst="rect">
            <a:avLst/>
          </a:prstGeom>
          <a:noFill/>
          <a:effectLst/>
        </p:spPr>
        <p:txBody>
          <a:bodyPr/>
          <a:lstStyle>
            <a:lvl1pPr>
              <a:defRPr sz="360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>
              <a:defRPr/>
            </a:pPr>
            <a:r>
              <a:rPr lang="en-US" sz="4800" b="1" dirty="0" smtClean="0">
                <a:solidFill>
                  <a:schemeClr val="accent6">
                    <a:lumMod val="75000"/>
                  </a:schemeClr>
                </a:solidFill>
                <a:latin typeface="Century Gothic" pitchFamily="34" charset="0"/>
                <a:cs typeface="Arial" pitchFamily="34" charset="0"/>
              </a:rPr>
              <a:t>Food for Thought….</a:t>
            </a:r>
            <a:endParaRPr lang="en-US" sz="4800" b="1" dirty="0">
              <a:solidFill>
                <a:schemeClr val="accent6">
                  <a:lumMod val="75000"/>
                </a:schemeClr>
              </a:solidFill>
              <a:latin typeface="Century Gothic" pitchFamily="34" charset="0"/>
              <a:cs typeface="Arial" pitchFamily="34" charset="0"/>
            </a:endParaRPr>
          </a:p>
        </p:txBody>
      </p:sp>
      <p:pic>
        <p:nvPicPr>
          <p:cNvPr id="7" name="Picture 2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3894138"/>
            <a:ext cx="2724150" cy="517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3">
            <a:hlinkClick r:id="rId5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7013" y="2878138"/>
            <a:ext cx="2998787" cy="539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4">
            <a:hlinkClick r:id="rId7"/>
          </p:cNvPr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2550" y="2819400"/>
            <a:ext cx="2686050" cy="6572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2">
            <a:hlinkClick r:id="rId9"/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5849938"/>
            <a:ext cx="2667000" cy="3635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3">
            <a:hlinkClick r:id="rId11"/>
          </p:cNvPr>
          <p:cNvPicPr>
            <a:picLocks noChangeAspect="1" noChangeArrowheads="1"/>
          </p:cNvPicPr>
          <p:nvPr/>
        </p:nvPicPr>
        <p:blipFill>
          <a:blip r:embed="rId12" cstate="screen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4824413"/>
            <a:ext cx="3689350" cy="5857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4">
            <a:hlinkClick r:id="rId13"/>
          </p:cNvPr>
          <p:cNvPicPr>
            <a:picLocks noChangeAspect="1" noChangeArrowheads="1"/>
          </p:cNvPicPr>
          <p:nvPr/>
        </p:nvPicPr>
        <p:blipFill>
          <a:blip r:embed="rId14" cstate="screen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5250" y="5838825"/>
            <a:ext cx="3130550" cy="3841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6553200" y="6492875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C2CC41E-FED2-45C2-81A4-A3B1F8E0267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1700" y="6629400"/>
            <a:ext cx="4800600" cy="228600"/>
          </a:xfrm>
          <a:prstGeom prst="rect">
            <a:avLst/>
          </a:prstGeom>
        </p:spPr>
        <p:txBody>
          <a:bodyPr/>
          <a:lstStyle>
            <a:lvl1pPr>
              <a:defRPr sz="1100" i="0" cap="small" spc="400" baseline="0" smtClean="0"/>
            </a:lvl1pPr>
          </a:lstStyle>
          <a:p>
            <a:pPr>
              <a:defRPr/>
            </a:pPr>
            <a:endParaRPr lang="en-US" dirty="0"/>
          </a:p>
        </p:txBody>
      </p:sp>
      <p:pic>
        <p:nvPicPr>
          <p:cNvPr id="33794" name="Picture 2">
            <a:hlinkClick r:id="rId15"/>
          </p:cNvPr>
          <p:cNvPicPr>
            <a:picLocks noChangeAspect="1" noChangeArrowheads="1"/>
          </p:cNvPicPr>
          <p:nvPr userDrawn="1"/>
        </p:nvPicPr>
        <p:blipFill>
          <a:blip r:embed="rId16" cstate="screen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934" y="3737661"/>
            <a:ext cx="2895599" cy="8304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32051745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1313" indent="0">
              <a:defRPr>
                <a:solidFill>
                  <a:schemeClr val="accent1">
                    <a:lumMod val="75000"/>
                  </a:schemeClr>
                </a:solidFill>
              </a:defRPr>
            </a:lvl1pPr>
            <a:lvl2pPr marL="742950" indent="0">
              <a:defRPr>
                <a:solidFill>
                  <a:schemeClr val="accent1">
                    <a:lumMod val="75000"/>
                  </a:schemeClr>
                </a:solidFill>
              </a:defRPr>
            </a:lvl2pPr>
            <a:lvl3pPr>
              <a:defRPr>
                <a:solidFill>
                  <a:schemeClr val="accent1">
                    <a:lumMod val="75000"/>
                  </a:schemeClr>
                </a:solidFill>
              </a:defRPr>
            </a:lvl3pPr>
            <a:lvl4pPr>
              <a:defRPr>
                <a:solidFill>
                  <a:schemeClr val="accent1">
                    <a:lumMod val="75000"/>
                  </a:schemeClr>
                </a:solidFill>
              </a:defRPr>
            </a:lvl4pPr>
            <a:lvl5pPr>
              <a:defRPr>
                <a:solidFill>
                  <a:schemeClr val="accent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Right Arrow 8">
            <a:hlinkClick r:id="" action="ppaction://noaction"/>
          </p:cNvPr>
          <p:cNvSpPr/>
          <p:nvPr userDrawn="1"/>
        </p:nvSpPr>
        <p:spPr>
          <a:xfrm>
            <a:off x="0" y="6081474"/>
            <a:ext cx="1524000" cy="776526"/>
          </a:xfrm>
          <a:prstGeom prst="rightArrow">
            <a:avLst>
              <a:gd name="adj1" fmla="val 47162"/>
              <a:gd name="adj2" fmla="val 48581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900" b="1" spc="60" dirty="0" smtClean="0">
              <a:ln w="9000" cmpd="sng">
                <a:noFill/>
                <a:prstDash val="solid"/>
              </a:ln>
              <a:solidFill>
                <a:schemeClr val="accent6">
                  <a:lumMod val="75000"/>
                </a:schemeClr>
              </a:solidFill>
              <a:effectLst>
                <a:reflection blurRad="12700" stA="28000" endPos="45000" dist="1000" dir="5400000" sy="-100000" algn="bl" rotWithShape="0"/>
              </a:effectLst>
              <a:latin typeface="Century Gothic" pitchFamily="34" charset="0"/>
              <a:cs typeface="Courier New" pitchFamily="49" charset="0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900" b="1" spc="60" dirty="0">
              <a:ln w="9000" cmpd="sng">
                <a:noFill/>
                <a:prstDash val="solid"/>
              </a:ln>
              <a:solidFill>
                <a:schemeClr val="accent6">
                  <a:lumMod val="75000"/>
                </a:schemeClr>
              </a:solidFill>
              <a:effectLst>
                <a:reflection blurRad="12700" stA="28000" endPos="45000" dist="1000" dir="5400000" sy="-100000" algn="bl" rotWithShape="0"/>
              </a:effectLst>
              <a:latin typeface="Century Gothic" pitchFamily="34" charset="0"/>
              <a:cs typeface="Courier New" pitchFamily="49" charset="0"/>
            </a:endParaRPr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0" y="1287308"/>
            <a:ext cx="9144000" cy="0"/>
          </a:xfrm>
          <a:prstGeom prst="line">
            <a:avLst/>
          </a:prstGeom>
          <a:ln w="76200" cmpd="sng">
            <a:solidFill>
              <a:schemeClr val="tx2">
                <a:lumMod val="40000"/>
                <a:lumOff val="60000"/>
                <a:alpha val="49000"/>
              </a:schemeClr>
            </a:solidFill>
            <a:prstDash val="soli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2050" name="Picture 2"/>
          <p:cNvPicPr>
            <a:picLocks noChangeAspect="1" noChangeArrowheads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867400" y="51250"/>
            <a:ext cx="3276600" cy="13538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6" name="Straight Connector 15"/>
          <p:cNvCxnSpPr/>
          <p:nvPr userDrawn="1"/>
        </p:nvCxnSpPr>
        <p:spPr>
          <a:xfrm>
            <a:off x="0" y="5791200"/>
            <a:ext cx="9144000" cy="0"/>
          </a:xfrm>
          <a:prstGeom prst="line">
            <a:avLst/>
          </a:prstGeom>
          <a:ln w="76200" cmpd="sng">
            <a:solidFill>
              <a:schemeClr val="tx2">
                <a:lumMod val="40000"/>
                <a:lumOff val="60000"/>
                <a:alpha val="49000"/>
              </a:schemeClr>
            </a:solidFill>
            <a:prstDash val="soli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71700" y="6629400"/>
            <a:ext cx="4800600" cy="228600"/>
          </a:xfrm>
          <a:prstGeom prst="rect">
            <a:avLst/>
          </a:prstGeom>
        </p:spPr>
        <p:txBody>
          <a:bodyPr/>
          <a:lstStyle>
            <a:lvl1pPr algn="ctr">
              <a:defRPr sz="1100" i="0" cap="small" spc="400" baseline="0" smtClean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8173374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Custom Layout">
    <p:bg>
      <p:bgPr>
        <a:blipFill dpi="0" rotWithShape="1">
          <a:blip r:embed="rId2" cstate="screen">
            <a:lum/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4763" y="5486400"/>
            <a:ext cx="9136063" cy="1371600"/>
          </a:xfrm>
          <a:prstGeom prst="rect">
            <a:avLst/>
          </a:prstGeom>
          <a:solidFill>
            <a:schemeClr val="tx1">
              <a:alpha val="81000"/>
            </a:schemeClr>
          </a:solidFill>
        </p:spPr>
        <p:txBody>
          <a:bodyPr anchor="ctr">
            <a:normAutofit/>
          </a:bodyPr>
          <a:lstStyle/>
          <a:p>
            <a:pPr algn="r">
              <a:defRPr/>
            </a:pPr>
            <a:endParaRPr lang="en-US" sz="4800" spc="50" dirty="0">
              <a:latin typeface="Candar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61938" y="5181600"/>
            <a:ext cx="887412" cy="18621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1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itchFamily="34" charset="0"/>
                <a:ea typeface="Tahoma" pitchFamily="34" charset="0"/>
                <a:cs typeface="Tahoma" pitchFamily="34" charset="0"/>
              </a:rPr>
              <a:t>1</a:t>
            </a:r>
          </a:p>
        </p:txBody>
      </p:sp>
      <p:sp>
        <p:nvSpPr>
          <p:cNvPr id="7" name="TextBox 6"/>
          <p:cNvSpPr txBox="1"/>
          <p:nvPr/>
        </p:nvSpPr>
        <p:spPr>
          <a:xfrm rot="16200000">
            <a:off x="-418306" y="5965795"/>
            <a:ext cx="1358900" cy="40011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b="1" cap="all" dirty="0">
                <a:solidFill>
                  <a:schemeClr val="bg1">
                    <a:lumMod val="75000"/>
                  </a:schemeClr>
                </a:solidFill>
                <a:latin typeface="Gill Sans MT" pitchFamily="34" charset="0"/>
                <a:ea typeface="+mj-ea"/>
                <a:cs typeface="+mj-cs"/>
              </a:rPr>
              <a:t>Chapter</a:t>
            </a:r>
            <a:endParaRPr lang="en-US" sz="2000" b="1" cap="all" dirty="0">
              <a:solidFill>
                <a:schemeClr val="bg1">
                  <a:lumMod val="75000"/>
                </a:schemeClr>
              </a:solidFill>
              <a:latin typeface="Gill Sans MT" pitchFamily="34" charset="0"/>
              <a:ea typeface="+mj-ea"/>
              <a:cs typeface="+mj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-4763" y="4953000"/>
            <a:ext cx="9148763" cy="338137"/>
          </a:xfrm>
          <a:prstGeom prst="rect">
            <a:avLst/>
          </a:prstGeom>
          <a:solidFill>
            <a:schemeClr val="tx1">
              <a:alpha val="52000"/>
            </a:schemeClr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1600" cap="small" spc="400" dirty="0">
                <a:solidFill>
                  <a:schemeClr val="bg1"/>
                </a:solidFill>
                <a:latin typeface="Tw Cen MT" pitchFamily="34" charset="0"/>
              </a:rPr>
              <a:t>Dynamic PowerPoint™ Slides by </a:t>
            </a:r>
            <a:r>
              <a:rPr lang="en-US" sz="1600" cap="small" spc="400" dirty="0" err="1">
                <a:solidFill>
                  <a:schemeClr val="bg1"/>
                </a:solidFill>
                <a:latin typeface="Tw Cen MT" pitchFamily="34" charset="0"/>
              </a:rPr>
              <a:t>Solina</a:t>
            </a:r>
            <a:r>
              <a:rPr lang="en-US" sz="1600" cap="small" spc="400" dirty="0">
                <a:solidFill>
                  <a:schemeClr val="bg1"/>
                </a:solidFill>
                <a:latin typeface="Tw Cen MT" pitchFamily="34" charset="0"/>
              </a:rPr>
              <a:t> </a:t>
            </a:r>
            <a:r>
              <a:rPr lang="en-US" sz="1600" cap="small" spc="400" dirty="0" err="1">
                <a:solidFill>
                  <a:schemeClr val="bg1"/>
                </a:solidFill>
                <a:latin typeface="Tw Cen MT" pitchFamily="34" charset="0"/>
              </a:rPr>
              <a:t>Lindahl</a:t>
            </a:r>
            <a:endParaRPr lang="en-US" sz="1600" cap="small" spc="400" dirty="0">
              <a:solidFill>
                <a:schemeClr val="bg1"/>
              </a:solidFill>
              <a:latin typeface="Tw Cen MT" pitchFamily="34" charset="0"/>
            </a:endParaRPr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1371600" y="5486398"/>
            <a:ext cx="7772400" cy="1371601"/>
          </a:xfrm>
          <a:noFill/>
        </p:spPr>
        <p:txBody>
          <a:bodyPr>
            <a:noAutofit/>
          </a:bodyPr>
          <a:lstStyle>
            <a:lvl1pPr algn="r">
              <a:defRPr lang="en-US" sz="5400" b="1" i="0" u="none" strike="noStrike" cap="none" spc="100" baseline="0" smtClean="0">
                <a:solidFill>
                  <a:srgbClr val="FF3300"/>
                </a:solidFill>
                <a:effectLst/>
                <a:latin typeface="Candara" pitchFamily="34" charset="0"/>
              </a:defRPr>
            </a:lvl1pPr>
          </a:lstStyle>
          <a:p>
            <a:r>
              <a:rPr lang="en-US" dirty="0" smtClean="0"/>
              <a:t>First Principles</a:t>
            </a:r>
            <a:endParaRPr lang="en-US" dirty="0"/>
          </a:p>
        </p:txBody>
      </p:sp>
      <p:sp>
        <p:nvSpPr>
          <p:cNvPr id="10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400300" y="6629400"/>
            <a:ext cx="4343400" cy="2286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29B2C18-4E02-4E6A-91FC-517D930E6D4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159746" name="Picture 2" descr="C:\Users\solina\Dropbox\Krugman 3e Dynamic PPTs\Krugman 3e material\covers\Krugman3e_Econ_FrontCover.jpg"/>
          <p:cNvPicPr>
            <a:picLocks noChangeAspect="1" noChangeArrowheads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840941" y="0"/>
            <a:ext cx="4303059" cy="118334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13818605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11"/>
          <p:cNvSpPr>
            <a:spLocks noChangeShapeType="1"/>
          </p:cNvSpPr>
          <p:nvPr/>
        </p:nvSpPr>
        <p:spPr bwMode="auto">
          <a:xfrm>
            <a:off x="0" y="0"/>
            <a:ext cx="914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 sz="32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12813"/>
          </a:xfrm>
          <a:solidFill>
            <a:schemeClr val="accent5"/>
          </a:solidFill>
        </p:spPr>
        <p:txBody>
          <a:bodyPr/>
          <a:lstStyle>
            <a:lvl1pPr algn="ctr">
              <a:defRPr sz="4800" b="0" spc="30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Font typeface="Arial" pitchFamily="34" charset="0"/>
              <a:buChar char="•"/>
              <a:defRPr>
                <a:latin typeface="Arial" pitchFamily="34" charset="0"/>
                <a:cs typeface="Arial" pitchFamily="34" charset="0"/>
              </a:defRPr>
            </a:lvl1pPr>
            <a:lvl2pPr>
              <a:buFont typeface="Arial" pitchFamily="34" charset="0"/>
              <a:buChar char="•"/>
              <a:defRPr sz="3200" b="1">
                <a:latin typeface="Arial" pitchFamily="34" charset="0"/>
                <a:cs typeface="Arial" pitchFamily="34" charset="0"/>
              </a:defRPr>
            </a:lvl2pPr>
            <a:lvl3pPr>
              <a:buFont typeface="Arial" pitchFamily="34" charset="0"/>
              <a:buChar char="•"/>
              <a:defRPr sz="2800" b="1">
                <a:latin typeface="Arial" pitchFamily="34" charset="0"/>
                <a:cs typeface="Arial" pitchFamily="34" charset="0"/>
              </a:defRPr>
            </a:lvl3pPr>
            <a:lvl4pPr>
              <a:buFont typeface="Arial" pitchFamily="34" charset="0"/>
              <a:buChar char="•"/>
              <a:defRPr sz="2400" b="1">
                <a:latin typeface="Arial" pitchFamily="34" charset="0"/>
                <a:cs typeface="Arial" pitchFamily="34" charset="0"/>
              </a:defRPr>
            </a:lvl4pPr>
            <a:lvl5pPr>
              <a:buFont typeface="Arial" pitchFamily="34" charset="0"/>
              <a:buChar char="•"/>
              <a:defRPr sz="2400" b="1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Oval 7"/>
          <p:cNvSpPr/>
          <p:nvPr userDrawn="1"/>
        </p:nvSpPr>
        <p:spPr bwMode="auto">
          <a:xfrm>
            <a:off x="8305800" y="6492240"/>
            <a:ext cx="457200" cy="365760"/>
          </a:xfrm>
          <a:prstGeom prst="ellipse">
            <a:avLst/>
          </a:prstGeom>
          <a:gradFill flip="none" rotWithShape="1">
            <a:gsLst>
              <a:gs pos="0">
                <a:srgbClr val="FFFF00">
                  <a:tint val="66000"/>
                  <a:satMod val="160000"/>
                </a:srgbClr>
              </a:gs>
              <a:gs pos="50000">
                <a:srgbClr val="FFFF00">
                  <a:tint val="44500"/>
                  <a:satMod val="160000"/>
                </a:srgbClr>
              </a:gs>
              <a:gs pos="100000">
                <a:srgbClr val="FFFF0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Footer Placeholder 4"/>
          <p:cNvSpPr txBox="1">
            <a:spLocks/>
          </p:cNvSpPr>
          <p:nvPr userDrawn="1"/>
        </p:nvSpPr>
        <p:spPr>
          <a:xfrm>
            <a:off x="8382000" y="6492875"/>
            <a:ext cx="381000" cy="365125"/>
          </a:xfrm>
          <a:prstGeom prst="rect">
            <a:avLst/>
          </a:prstGeom>
        </p:spPr>
        <p:txBody>
          <a:bodyPr/>
          <a:lstStyle>
            <a:lvl1pPr>
              <a:defRPr sz="1400">
                <a:latin typeface="Century Gothic" pitchFamily="34" charset="0"/>
              </a:defRPr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4-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0" name="Slide Number Placeholder 5"/>
          <p:cNvSpPr txBox="1">
            <a:spLocks/>
          </p:cNvSpPr>
          <p:nvPr userDrawn="1"/>
        </p:nvSpPr>
        <p:spPr>
          <a:xfrm>
            <a:off x="8686800" y="6492240"/>
            <a:ext cx="457200" cy="365760"/>
          </a:xfrm>
          <a:prstGeom prst="rect">
            <a:avLst/>
          </a:prstGeom>
        </p:spPr>
        <p:txBody>
          <a:bodyPr/>
          <a:lstStyle>
            <a:lvl1pPr>
              <a:defRPr sz="1400">
                <a:latin typeface="Century Gothic" pitchFamily="34" charset="0"/>
              </a:defRPr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A61F0A8-952B-4500-9ABC-60817A0249CB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420854810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78867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3600" baseline="0">
                <a:latin typeface="Candara" pitchFamily="34" charset="0"/>
              </a:defRPr>
            </a:lvl1pPr>
            <a:lvl2pPr>
              <a:defRPr sz="3200" baseline="0">
                <a:latin typeface="Candara" pitchFamily="34" charset="0"/>
              </a:defRPr>
            </a:lvl2pPr>
            <a:lvl3pPr>
              <a:defRPr sz="2800" baseline="0">
                <a:latin typeface="Candara" pitchFamily="34" charset="0"/>
              </a:defRPr>
            </a:lvl3pPr>
            <a:lvl4pPr>
              <a:defRPr sz="2400" baseline="0">
                <a:latin typeface="Candara" pitchFamily="34" charset="0"/>
              </a:defRPr>
            </a:lvl4pPr>
            <a:lvl5pPr>
              <a:defRPr sz="2400" baseline="0">
                <a:latin typeface="Candara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71700" y="6629400"/>
            <a:ext cx="4800600" cy="228600"/>
          </a:xfrm>
          <a:prstGeom prst="rect">
            <a:avLst/>
          </a:prstGeom>
        </p:spPr>
        <p:txBody>
          <a:bodyPr/>
          <a:lstStyle>
            <a:lvl1pPr algn="ctr">
              <a:defRPr sz="1100" i="0" cap="small" spc="400" baseline="0" smtClean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406293393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7886700" cy="1143000"/>
          </a:xfrm>
          <a:prstGeom prst="rect">
            <a:avLst/>
          </a:prstGeom>
        </p:spPr>
        <p:txBody>
          <a:bodyPr/>
          <a:lstStyle>
            <a:lvl1pPr>
              <a:defRPr>
                <a:latin typeface="Century Gothic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0500" y="2019300"/>
            <a:ext cx="3086100" cy="3573463"/>
          </a:xfrm>
        </p:spPr>
        <p:txBody>
          <a:bodyPr/>
          <a:lstStyle>
            <a:lvl1pPr>
              <a:defRPr sz="2800">
                <a:latin typeface="Century Gothic" pitchFamily="34" charset="0"/>
              </a:defRPr>
            </a:lvl1pPr>
            <a:lvl2pPr>
              <a:defRPr sz="2400">
                <a:latin typeface="Century Gothic" pitchFamily="34" charset="0"/>
              </a:defRPr>
            </a:lvl2pPr>
            <a:lvl3pPr>
              <a:defRPr sz="2000">
                <a:latin typeface="Century Gothic" pitchFamily="34" charset="0"/>
              </a:defRPr>
            </a:lvl3pPr>
            <a:lvl4pPr>
              <a:defRPr sz="1800">
                <a:latin typeface="Century Gothic" pitchFamily="34" charset="0"/>
              </a:defRPr>
            </a:lvl4pPr>
            <a:lvl5pPr>
              <a:defRPr sz="1800">
                <a:latin typeface="Century Gothic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276600" y="1143000"/>
            <a:ext cx="5867400" cy="4983163"/>
          </a:xfrm>
        </p:spPr>
        <p:txBody>
          <a:bodyPr>
            <a:normAutofit/>
          </a:bodyPr>
          <a:lstStyle>
            <a:lvl1pPr>
              <a:defRPr sz="3200">
                <a:latin typeface="Century Gothic" pitchFamily="34" charset="0"/>
              </a:defRPr>
            </a:lvl1pPr>
            <a:lvl2pPr>
              <a:defRPr sz="2800">
                <a:latin typeface="Century Gothic" pitchFamily="34" charset="0"/>
              </a:defRPr>
            </a:lvl2pPr>
            <a:lvl3pPr>
              <a:defRPr sz="2400">
                <a:latin typeface="Century Gothic" pitchFamily="34" charset="0"/>
              </a:defRPr>
            </a:lvl3pPr>
            <a:lvl4pPr>
              <a:defRPr sz="2000">
                <a:latin typeface="Century Gothic" pitchFamily="34" charset="0"/>
              </a:defRPr>
            </a:lvl4pPr>
            <a:lvl5pPr>
              <a:defRPr sz="2000">
                <a:latin typeface="Century Gothic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71700" y="6629400"/>
            <a:ext cx="4800600" cy="228600"/>
          </a:xfrm>
          <a:prstGeom prst="rect">
            <a:avLst/>
          </a:prstGeom>
        </p:spPr>
        <p:txBody>
          <a:bodyPr/>
          <a:lstStyle>
            <a:lvl1pPr algn="ctr">
              <a:defRPr sz="1100" i="0" cap="small" spc="400" baseline="0" smtClean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29852625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78867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3600" baseline="0">
                <a:latin typeface="Candara" pitchFamily="34" charset="0"/>
              </a:defRPr>
            </a:lvl1pPr>
            <a:lvl2pPr>
              <a:defRPr sz="3200" baseline="0">
                <a:latin typeface="Candara" pitchFamily="34" charset="0"/>
              </a:defRPr>
            </a:lvl2pPr>
            <a:lvl3pPr>
              <a:defRPr sz="2800" baseline="0">
                <a:latin typeface="Candara" pitchFamily="34" charset="0"/>
              </a:defRPr>
            </a:lvl3pPr>
            <a:lvl4pPr>
              <a:defRPr sz="2400" baseline="0">
                <a:latin typeface="Candara" pitchFamily="34" charset="0"/>
              </a:defRPr>
            </a:lvl4pPr>
            <a:lvl5pPr>
              <a:defRPr sz="2400" baseline="0">
                <a:latin typeface="Candara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71700" y="6629400"/>
            <a:ext cx="4800600" cy="228600"/>
          </a:xfrm>
          <a:prstGeom prst="rect">
            <a:avLst/>
          </a:prstGeom>
        </p:spPr>
        <p:txBody>
          <a:bodyPr/>
          <a:lstStyle>
            <a:lvl1pPr algn="ctr">
              <a:defRPr sz="1100" i="0" cap="small" spc="400" baseline="0" smtClean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440984043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03489" y="0"/>
            <a:ext cx="1140511" cy="7718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38200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71700" y="6629400"/>
            <a:ext cx="4800600" cy="228600"/>
          </a:xfrm>
          <a:prstGeom prst="rect">
            <a:avLst/>
          </a:prstGeom>
        </p:spPr>
        <p:txBody>
          <a:bodyPr/>
          <a:lstStyle>
            <a:lvl1pPr algn="ctr">
              <a:defRPr sz="1100" i="0" cap="small" spc="400" baseline="0" smtClean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4061332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7886700" cy="1143000"/>
          </a:xfrm>
          <a:prstGeom prst="rect">
            <a:avLst/>
          </a:prstGeom>
        </p:spPr>
        <p:txBody>
          <a:bodyPr/>
          <a:lstStyle>
            <a:lvl1pPr>
              <a:defRPr>
                <a:latin typeface="Century Gothic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0500" y="2019300"/>
            <a:ext cx="3086100" cy="3573463"/>
          </a:xfrm>
        </p:spPr>
        <p:txBody>
          <a:bodyPr/>
          <a:lstStyle>
            <a:lvl1pPr>
              <a:defRPr sz="2800">
                <a:latin typeface="Century Gothic" pitchFamily="34" charset="0"/>
              </a:defRPr>
            </a:lvl1pPr>
            <a:lvl2pPr>
              <a:defRPr sz="2400">
                <a:latin typeface="Century Gothic" pitchFamily="34" charset="0"/>
              </a:defRPr>
            </a:lvl2pPr>
            <a:lvl3pPr>
              <a:defRPr sz="2000">
                <a:latin typeface="Century Gothic" pitchFamily="34" charset="0"/>
              </a:defRPr>
            </a:lvl3pPr>
            <a:lvl4pPr>
              <a:defRPr sz="1800">
                <a:latin typeface="Century Gothic" pitchFamily="34" charset="0"/>
              </a:defRPr>
            </a:lvl4pPr>
            <a:lvl5pPr>
              <a:defRPr sz="1800">
                <a:latin typeface="Century Gothic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276600" y="1143000"/>
            <a:ext cx="5867400" cy="4983163"/>
          </a:xfrm>
        </p:spPr>
        <p:txBody>
          <a:bodyPr>
            <a:normAutofit/>
          </a:bodyPr>
          <a:lstStyle>
            <a:lvl1pPr>
              <a:defRPr sz="3200">
                <a:latin typeface="Century Gothic" pitchFamily="34" charset="0"/>
              </a:defRPr>
            </a:lvl1pPr>
            <a:lvl2pPr>
              <a:defRPr sz="2800">
                <a:latin typeface="Century Gothic" pitchFamily="34" charset="0"/>
              </a:defRPr>
            </a:lvl2pPr>
            <a:lvl3pPr>
              <a:defRPr sz="2400">
                <a:latin typeface="Century Gothic" pitchFamily="34" charset="0"/>
              </a:defRPr>
            </a:lvl3pPr>
            <a:lvl4pPr>
              <a:defRPr sz="2000">
                <a:latin typeface="Century Gothic" pitchFamily="34" charset="0"/>
              </a:defRPr>
            </a:lvl4pPr>
            <a:lvl5pPr>
              <a:defRPr sz="2000">
                <a:latin typeface="Century Gothic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71700" y="6629400"/>
            <a:ext cx="4800600" cy="228600"/>
          </a:xfrm>
          <a:prstGeom prst="rect">
            <a:avLst/>
          </a:prstGeom>
        </p:spPr>
        <p:txBody>
          <a:bodyPr/>
          <a:lstStyle>
            <a:lvl1pPr algn="ctr">
              <a:defRPr sz="1100" i="0" cap="small" spc="400" baseline="0" smtClean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912159916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78867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3600" baseline="0">
                <a:latin typeface="Candara" pitchFamily="34" charset="0"/>
              </a:defRPr>
            </a:lvl1pPr>
            <a:lvl2pPr>
              <a:defRPr sz="3200" baseline="0">
                <a:latin typeface="Candara" pitchFamily="34" charset="0"/>
              </a:defRPr>
            </a:lvl2pPr>
            <a:lvl3pPr>
              <a:defRPr sz="2800" baseline="0">
                <a:latin typeface="Candara" pitchFamily="34" charset="0"/>
              </a:defRPr>
            </a:lvl3pPr>
            <a:lvl4pPr>
              <a:defRPr sz="2400" baseline="0">
                <a:latin typeface="Candara" pitchFamily="34" charset="0"/>
              </a:defRPr>
            </a:lvl4pPr>
            <a:lvl5pPr>
              <a:defRPr sz="2400" baseline="0">
                <a:latin typeface="Candara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71700" y="6629400"/>
            <a:ext cx="4800600" cy="228600"/>
          </a:xfrm>
          <a:prstGeom prst="rect">
            <a:avLst/>
          </a:prstGeom>
        </p:spPr>
        <p:txBody>
          <a:bodyPr/>
          <a:lstStyle>
            <a:lvl1pPr algn="ctr">
              <a:defRPr sz="1100" i="0" cap="small" spc="400" baseline="0" smtClean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359308934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7886700" cy="1143000"/>
          </a:xfrm>
          <a:prstGeom prst="rect">
            <a:avLst/>
          </a:prstGeom>
        </p:spPr>
        <p:txBody>
          <a:bodyPr/>
          <a:lstStyle>
            <a:lvl1pPr>
              <a:defRPr>
                <a:latin typeface="Century Gothic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0500" y="2019300"/>
            <a:ext cx="3086100" cy="3573463"/>
          </a:xfrm>
        </p:spPr>
        <p:txBody>
          <a:bodyPr/>
          <a:lstStyle>
            <a:lvl1pPr>
              <a:defRPr sz="2800">
                <a:latin typeface="Century Gothic" pitchFamily="34" charset="0"/>
              </a:defRPr>
            </a:lvl1pPr>
            <a:lvl2pPr>
              <a:defRPr sz="2400">
                <a:latin typeface="Century Gothic" pitchFamily="34" charset="0"/>
              </a:defRPr>
            </a:lvl2pPr>
            <a:lvl3pPr>
              <a:defRPr sz="2000">
                <a:latin typeface="Century Gothic" pitchFamily="34" charset="0"/>
              </a:defRPr>
            </a:lvl3pPr>
            <a:lvl4pPr>
              <a:defRPr sz="1800">
                <a:latin typeface="Century Gothic" pitchFamily="34" charset="0"/>
              </a:defRPr>
            </a:lvl4pPr>
            <a:lvl5pPr>
              <a:defRPr sz="1800">
                <a:latin typeface="Century Gothic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276600" y="1143000"/>
            <a:ext cx="5867400" cy="4983163"/>
          </a:xfrm>
        </p:spPr>
        <p:txBody>
          <a:bodyPr>
            <a:normAutofit/>
          </a:bodyPr>
          <a:lstStyle>
            <a:lvl1pPr>
              <a:defRPr sz="3200">
                <a:latin typeface="Century Gothic" pitchFamily="34" charset="0"/>
              </a:defRPr>
            </a:lvl1pPr>
            <a:lvl2pPr>
              <a:defRPr sz="2800">
                <a:latin typeface="Century Gothic" pitchFamily="34" charset="0"/>
              </a:defRPr>
            </a:lvl2pPr>
            <a:lvl3pPr>
              <a:defRPr sz="2400">
                <a:latin typeface="Century Gothic" pitchFamily="34" charset="0"/>
              </a:defRPr>
            </a:lvl3pPr>
            <a:lvl4pPr>
              <a:defRPr sz="2000">
                <a:latin typeface="Century Gothic" pitchFamily="34" charset="0"/>
              </a:defRPr>
            </a:lvl4pPr>
            <a:lvl5pPr>
              <a:defRPr sz="2000">
                <a:latin typeface="Century Gothic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71700" y="6629400"/>
            <a:ext cx="4800600" cy="228600"/>
          </a:xfrm>
          <a:prstGeom prst="rect">
            <a:avLst/>
          </a:prstGeom>
        </p:spPr>
        <p:txBody>
          <a:bodyPr/>
          <a:lstStyle>
            <a:lvl1pPr algn="ctr">
              <a:defRPr sz="1100" i="0" cap="small" spc="400" baseline="0" smtClean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408443429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71700" y="6629400"/>
            <a:ext cx="4800600" cy="228600"/>
          </a:xfrm>
          <a:prstGeom prst="rect">
            <a:avLst/>
          </a:prstGeom>
        </p:spPr>
        <p:txBody>
          <a:bodyPr/>
          <a:lstStyle>
            <a:lvl1pPr algn="ctr">
              <a:defRPr sz="1100" i="0" cap="small" spc="400" baseline="0" smtClean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7671972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68787748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0EB2B95-EA4E-4992-810B-4F372A161FC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436253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0EB2B95-EA4E-4992-810B-4F372A161FC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42265316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blipFill dpi="0" rotWithShape="1">
          <a:blip r:embed="rId2" cstate="screen">
            <a:lum/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-4763" y="5486400"/>
            <a:ext cx="9136063" cy="1371600"/>
          </a:xfrm>
          <a:prstGeom prst="rect">
            <a:avLst/>
          </a:prstGeom>
          <a:solidFill>
            <a:schemeClr val="tx1">
              <a:alpha val="81000"/>
            </a:schemeClr>
          </a:solidFill>
        </p:spPr>
        <p:txBody>
          <a:bodyPr anchor="ctr">
            <a:normAutofit/>
          </a:bodyPr>
          <a:lstStyle/>
          <a:p>
            <a:pPr algn="r">
              <a:defRPr/>
            </a:pPr>
            <a:endParaRPr lang="en-US" sz="4800" spc="50" dirty="0">
              <a:latin typeface="Candar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61938" y="5181600"/>
            <a:ext cx="887412" cy="18621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1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itchFamily="34" charset="0"/>
                <a:ea typeface="Tahoma" pitchFamily="34" charset="0"/>
                <a:cs typeface="Tahoma" pitchFamily="34" charset="0"/>
              </a:rPr>
              <a:t>1</a:t>
            </a:r>
          </a:p>
        </p:txBody>
      </p:sp>
      <p:sp>
        <p:nvSpPr>
          <p:cNvPr id="7" name="TextBox 6"/>
          <p:cNvSpPr txBox="1"/>
          <p:nvPr/>
        </p:nvSpPr>
        <p:spPr>
          <a:xfrm rot="16200000">
            <a:off x="-418306" y="5965795"/>
            <a:ext cx="1358900" cy="40011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b="1" cap="all" dirty="0">
                <a:solidFill>
                  <a:schemeClr val="bg1">
                    <a:lumMod val="75000"/>
                  </a:schemeClr>
                </a:solidFill>
                <a:latin typeface="Gill Sans MT" pitchFamily="34" charset="0"/>
                <a:ea typeface="+mj-ea"/>
                <a:cs typeface="+mj-cs"/>
              </a:rPr>
              <a:t>Chapter</a:t>
            </a:r>
            <a:endParaRPr lang="en-US" sz="2000" b="1" cap="all" dirty="0">
              <a:solidFill>
                <a:schemeClr val="bg1">
                  <a:lumMod val="75000"/>
                </a:schemeClr>
              </a:solidFill>
              <a:latin typeface="Gill Sans MT" pitchFamily="34" charset="0"/>
              <a:ea typeface="+mj-ea"/>
              <a:cs typeface="+mj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-4763" y="4953000"/>
            <a:ext cx="9148763" cy="338137"/>
          </a:xfrm>
          <a:prstGeom prst="rect">
            <a:avLst/>
          </a:prstGeom>
          <a:solidFill>
            <a:schemeClr val="tx1">
              <a:alpha val="52000"/>
            </a:schemeClr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1600" cap="small" spc="400" dirty="0">
                <a:solidFill>
                  <a:schemeClr val="bg1"/>
                </a:solidFill>
                <a:latin typeface="Tw Cen MT" pitchFamily="34" charset="0"/>
              </a:rPr>
              <a:t>Dynamic PowerPoint™ Slides by </a:t>
            </a:r>
            <a:r>
              <a:rPr lang="en-US" sz="1600" cap="small" spc="400" dirty="0" err="1">
                <a:solidFill>
                  <a:schemeClr val="bg1"/>
                </a:solidFill>
                <a:latin typeface="Tw Cen MT" pitchFamily="34" charset="0"/>
              </a:rPr>
              <a:t>Solina</a:t>
            </a:r>
            <a:r>
              <a:rPr lang="en-US" sz="1600" cap="small" spc="400" dirty="0">
                <a:solidFill>
                  <a:schemeClr val="bg1"/>
                </a:solidFill>
                <a:latin typeface="Tw Cen MT" pitchFamily="34" charset="0"/>
              </a:rPr>
              <a:t> </a:t>
            </a:r>
            <a:r>
              <a:rPr lang="en-US" sz="1600" cap="small" spc="400" dirty="0" err="1">
                <a:solidFill>
                  <a:schemeClr val="bg1"/>
                </a:solidFill>
                <a:latin typeface="Tw Cen MT" pitchFamily="34" charset="0"/>
              </a:rPr>
              <a:t>Lindahl</a:t>
            </a:r>
            <a:endParaRPr lang="en-US" sz="1600" cap="small" spc="400" dirty="0">
              <a:solidFill>
                <a:schemeClr val="bg1"/>
              </a:solidFill>
              <a:latin typeface="Tw Cen MT" pitchFamily="34" charset="0"/>
            </a:endParaRPr>
          </a:p>
        </p:txBody>
      </p:sp>
      <p:pic>
        <p:nvPicPr>
          <p:cNvPr id="159746" name="Picture 2" descr="C:\Users\solina\Dropbox\Krugman 3e Dynamic PPTs\Krugman 3e material\covers\Krugman3e_Econ_FrontCover.jpg"/>
          <p:cNvPicPr>
            <a:picLocks noChangeAspect="1" noChangeArrowheads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/>
        </p:blipFill>
        <p:spPr bwMode="auto">
          <a:xfrm>
            <a:off x="4840941" y="0"/>
            <a:ext cx="4303059" cy="118334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itle 1"/>
          <p:cNvSpPr txBox="1">
            <a:spLocks/>
          </p:cNvSpPr>
          <p:nvPr userDrawn="1"/>
        </p:nvSpPr>
        <p:spPr>
          <a:xfrm>
            <a:off x="1371600" y="5486398"/>
            <a:ext cx="7772400" cy="1371601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algn="r" defTabSz="914400" rtl="0" eaLnBrk="1" latinLnBrk="0" hangingPunct="1">
              <a:spcBef>
                <a:spcPct val="0"/>
              </a:spcBef>
              <a:buNone/>
              <a:defRPr lang="en-US" sz="5400" b="1" i="0" u="none" strike="noStrike" kern="1200" cap="none" spc="100" baseline="0" smtClean="0">
                <a:solidFill>
                  <a:srgbClr val="FF3300"/>
                </a:solidFill>
                <a:effectLst/>
                <a:latin typeface="Candara" pitchFamily="34" charset="0"/>
                <a:ea typeface="+mj-ea"/>
                <a:cs typeface="+mj-cs"/>
              </a:defRPr>
            </a:lvl1pPr>
          </a:lstStyle>
          <a:p>
            <a:r>
              <a:rPr lang="en-US" dirty="0" smtClean="0"/>
              <a:t>First Principles</a:t>
            </a:r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71700" y="6629400"/>
            <a:ext cx="4800600" cy="228600"/>
          </a:xfrm>
          <a:prstGeom prst="rect">
            <a:avLst/>
          </a:prstGeom>
        </p:spPr>
        <p:txBody>
          <a:bodyPr/>
          <a:lstStyle>
            <a:lvl1pPr algn="ctr">
              <a:defRPr sz="1100" i="0" cap="small" spc="400" baseline="0" smtClean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3964926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44DE6-8B77-400C-8F66-8B96B952C9B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1369617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slide" Target="../slides/slide4.xml"/><Relationship Id="rId4" Type="http://schemas.openxmlformats.org/officeDocument/2006/relationships/image" Target="../media/image1.png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7" Type="http://schemas.openxmlformats.org/officeDocument/2006/relationships/slide" Target="../slides/slide4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.png"/><Relationship Id="rId5" Type="http://schemas.openxmlformats.org/officeDocument/2006/relationships/theme" Target="../theme/theme10.xml"/><Relationship Id="rId4" Type="http://schemas.openxmlformats.org/officeDocument/2006/relationships/slideLayout" Target="../slideLayouts/slideLayout23.xml"/></Relationships>
</file>

<file path=ppt/slideMasters/_rels/slideMaster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6.xml"/><Relationship Id="rId7" Type="http://schemas.openxmlformats.org/officeDocument/2006/relationships/slide" Target="../slides/slide4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theme" Target="../theme/theme11.xml"/><Relationship Id="rId5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7.xml"/></Relationships>
</file>

<file path=ppt/slideMasters/_rels/slideMaster12.xml.rels><?xml version="1.0" encoding="UTF-8" standalone="yes"?>
<Relationships xmlns="http://schemas.openxmlformats.org/package/2006/relationships"><Relationship Id="rId3" Type="http://schemas.openxmlformats.org/officeDocument/2006/relationships/theme" Target="../theme/theme12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5.jpeg"/></Relationships>
</file>

<file path=ppt/slideMasters/_rels/slideMaster13.xml.rels><?xml version="1.0" encoding="UTF-8" standalone="yes"?>
<Relationships xmlns="http://schemas.openxmlformats.org/package/2006/relationships"><Relationship Id="rId3" Type="http://schemas.openxmlformats.org/officeDocument/2006/relationships/theme" Target="../theme/theme13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/Relationships>
</file>

<file path=ppt/slideMasters/_rels/slideMaster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5.xml"/><Relationship Id="rId2" Type="http://schemas.openxmlformats.org/officeDocument/2006/relationships/slideLayout" Target="../slideLayouts/slideLayout34.xml"/><Relationship Id="rId1" Type="http://schemas.openxmlformats.org/officeDocument/2006/relationships/slideLayout" Target="../slideLayouts/slideLayout33.xml"/><Relationship Id="rId5" Type="http://schemas.openxmlformats.org/officeDocument/2006/relationships/theme" Target="../theme/theme14.xml"/><Relationship Id="rId4" Type="http://schemas.openxmlformats.org/officeDocument/2006/relationships/slideLayout" Target="../slideLayouts/slideLayout36.xml"/></Relationships>
</file>

<file path=ppt/slideMasters/_rels/slideMaster15.xml.rels><?xml version="1.0" encoding="UTF-8" standalone="yes"?>
<Relationships xmlns="http://schemas.openxmlformats.org/package/2006/relationships"><Relationship Id="rId3" Type="http://schemas.openxmlformats.org/officeDocument/2006/relationships/theme" Target="../theme/theme15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5" Type="http://schemas.openxmlformats.org/officeDocument/2006/relationships/slide" Target="../slides/slide4.xml"/><Relationship Id="rId4" Type="http://schemas.openxmlformats.org/officeDocument/2006/relationships/image" Target="../media/image25.png"/></Relationships>
</file>

<file path=ppt/slideMasters/_rels/slideMaster16.xml.rels><?xml version="1.0" encoding="UTF-8" standalone="yes"?>
<Relationships xmlns="http://schemas.openxmlformats.org/package/2006/relationships"><Relationship Id="rId3" Type="http://schemas.openxmlformats.org/officeDocument/2006/relationships/theme" Target="../theme/theme16.xml"/><Relationship Id="rId2" Type="http://schemas.openxmlformats.org/officeDocument/2006/relationships/slideLayout" Target="../slideLayouts/slideLayout40.xml"/><Relationship Id="rId1" Type="http://schemas.openxmlformats.org/officeDocument/2006/relationships/slideLayout" Target="../slideLayouts/slideLayout39.xml"/><Relationship Id="rId5" Type="http://schemas.openxmlformats.org/officeDocument/2006/relationships/image" Target="../media/image18.png"/><Relationship Id="rId4" Type="http://schemas.openxmlformats.org/officeDocument/2006/relationships/slide" Target="../slides/slide4.xml"/></Relationships>
</file>

<file path=ppt/slideMasters/_rels/slideMaster17.xml.rels><?xml version="1.0" encoding="UTF-8" standalone="yes"?>
<Relationships xmlns="http://schemas.openxmlformats.org/package/2006/relationships"><Relationship Id="rId3" Type="http://schemas.openxmlformats.org/officeDocument/2006/relationships/theme" Target="../theme/theme17.xml"/><Relationship Id="rId2" Type="http://schemas.openxmlformats.org/officeDocument/2006/relationships/slideLayout" Target="../slideLayouts/slideLayout42.xml"/><Relationship Id="rId1" Type="http://schemas.openxmlformats.org/officeDocument/2006/relationships/slideLayout" Target="../slideLayouts/slideLayout41.xml"/><Relationship Id="rId5" Type="http://schemas.openxmlformats.org/officeDocument/2006/relationships/image" Target="../media/image26.png"/><Relationship Id="rId4" Type="http://schemas.openxmlformats.org/officeDocument/2006/relationships/slide" Target="../slides/slide4.xml"/></Relationships>
</file>

<file path=ppt/slideMasters/_rels/slideMaster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theme" Target="../theme/theme18.xml"/><Relationship Id="rId1" Type="http://schemas.openxmlformats.org/officeDocument/2006/relationships/slideLayout" Target="../slideLayouts/slideLayout43.xml"/><Relationship Id="rId4" Type="http://schemas.openxmlformats.org/officeDocument/2006/relationships/slide" Target="../slides/slide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5" Type="http://schemas.openxmlformats.org/officeDocument/2006/relationships/slide" Target="../slides/slide4.xml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jpe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4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theme" Target="../theme/theme6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5" Type="http://schemas.openxmlformats.org/officeDocument/2006/relationships/slide" Target="../slides/slide4.xml"/><Relationship Id="rId4" Type="http://schemas.openxmlformats.org/officeDocument/2006/relationships/image" Target="../media/image17.png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theme" Target="../theme/theme7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8.png"/><Relationship Id="rId4" Type="http://schemas.openxmlformats.org/officeDocument/2006/relationships/slide" Target="../slides/slide4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theme" Target="../theme/theme8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microsoft.com/office/2007/relationships/hdphoto" Target="../media/hdphoto2.wdp"/><Relationship Id="rId5" Type="http://schemas.openxmlformats.org/officeDocument/2006/relationships/image" Target="../media/image19.png"/><Relationship Id="rId4" Type="http://schemas.openxmlformats.org/officeDocument/2006/relationships/slide" Target="../slides/slide4.xm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19.xml"/><Relationship Id="rId4" Type="http://schemas.openxmlformats.org/officeDocument/2006/relationships/slide" Target="../slides/slid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830388"/>
            <a:ext cx="8686800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71700" y="6629400"/>
            <a:ext cx="4800600" cy="228600"/>
          </a:xfrm>
          <a:prstGeom prst="rect">
            <a:avLst/>
          </a:prstGeom>
        </p:spPr>
        <p:txBody>
          <a:bodyPr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100" i="0" cap="small" spc="400" baseline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+mn-cs"/>
              </a:defRPr>
            </a:lvl1pPr>
          </a:lstStyle>
          <a:p>
            <a:endParaRPr lang="en-US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990600" y="120650"/>
            <a:ext cx="8153400" cy="946150"/>
          </a:xfrm>
          <a:prstGeom prst="rect">
            <a:avLst/>
          </a:prstGeom>
          <a:noFill/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 i="1" kern="1200" baseline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itchFamily="34" charset="0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 i="1">
                <a:solidFill>
                  <a:schemeClr val="tx1"/>
                </a:solidFill>
                <a:latin typeface="Century Gothic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 i="1">
                <a:solidFill>
                  <a:schemeClr val="tx1"/>
                </a:solidFill>
                <a:latin typeface="Century Gothic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 i="1">
                <a:solidFill>
                  <a:schemeClr val="tx1"/>
                </a:solidFill>
                <a:latin typeface="Century Gothic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 i="1">
                <a:solidFill>
                  <a:schemeClr val="tx1"/>
                </a:solidFill>
                <a:latin typeface="Century Gothic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 b="1" i="1">
                <a:solidFill>
                  <a:schemeClr val="tx1"/>
                </a:solidFill>
                <a:latin typeface="Century Gothic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 b="1" i="1">
                <a:solidFill>
                  <a:schemeClr val="tx1"/>
                </a:solidFill>
                <a:latin typeface="Century Gothic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 b="1" i="1">
                <a:solidFill>
                  <a:schemeClr val="tx1"/>
                </a:solidFill>
                <a:latin typeface="Century Gothic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 b="1" i="1">
                <a:solidFill>
                  <a:schemeClr val="tx1"/>
                </a:solidFill>
                <a:latin typeface="Century Gothic" pitchFamily="34" charset="0"/>
              </a:defRPr>
            </a:lvl9pPr>
          </a:lstStyle>
          <a:p>
            <a:r>
              <a:rPr lang="en-US" smtClean="0"/>
              <a:t>Take a look…..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1133"/>
            <a:ext cx="990600" cy="1104743"/>
          </a:xfrm>
          <a:prstGeom prst="rect">
            <a:avLst/>
          </a:prstGeom>
        </p:spPr>
      </p:pic>
      <p:sp>
        <p:nvSpPr>
          <p:cNvPr id="13" name="Oval 12"/>
          <p:cNvSpPr/>
          <p:nvPr/>
        </p:nvSpPr>
        <p:spPr>
          <a:xfrm>
            <a:off x="8462841" y="6168900"/>
            <a:ext cx="609600" cy="625492"/>
          </a:xfrm>
          <a:prstGeom prst="ellipse">
            <a:avLst/>
          </a:prstGeom>
          <a:solidFill>
            <a:srgbClr val="FFFF99"/>
          </a:solidFill>
          <a:ln>
            <a:solidFill>
              <a:srgbClr val="FFFF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hlinkClick r:id="rId5" action="ppaction://hlinksldjump"/>
          </p:cNvPr>
          <p:cNvSpPr txBox="1"/>
          <p:nvPr/>
        </p:nvSpPr>
        <p:spPr>
          <a:xfrm>
            <a:off x="8493643" y="6262990"/>
            <a:ext cx="65499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 smtClean="0">
                <a:latin typeface="Candara" pitchFamily="34" charset="0"/>
                <a:hlinkClick r:id="rId5" action="ppaction://hlinksldjump"/>
              </a:rPr>
              <a:t>Back to Table of contents</a:t>
            </a:r>
            <a:endParaRPr lang="en-US" sz="800" b="1" dirty="0" smtClean="0">
              <a:latin typeface="Candara" pitchFamily="34" charset="0"/>
            </a:endParaRPr>
          </a:p>
          <a:p>
            <a:endParaRPr lang="en-US" sz="1000" dirty="0">
              <a:latin typeface="Candara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</p:sldLayoutIdLst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26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26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26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26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2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sldNum="0"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b="1" i="1" kern="1200">
          <a:noFill/>
          <a:latin typeface="Century Gothic" pitchFamily="34" charset="0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 b="1" i="1">
          <a:solidFill>
            <a:schemeClr val="tx1"/>
          </a:solidFill>
          <a:latin typeface="Century Gothic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 b="1" i="1">
          <a:solidFill>
            <a:schemeClr val="tx1"/>
          </a:solidFill>
          <a:latin typeface="Century Gothic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 b="1" i="1">
          <a:solidFill>
            <a:schemeClr val="tx1"/>
          </a:solidFill>
          <a:latin typeface="Century Gothic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 b="1" i="1">
          <a:solidFill>
            <a:schemeClr val="tx1"/>
          </a:solidFill>
          <a:latin typeface="Century Gothic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 b="1" i="1">
          <a:solidFill>
            <a:schemeClr val="tx1"/>
          </a:solidFill>
          <a:latin typeface="Century Gothic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 b="1" i="1">
          <a:solidFill>
            <a:schemeClr val="tx1"/>
          </a:solidFill>
          <a:latin typeface="Century Gothic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 b="1" i="1">
          <a:solidFill>
            <a:schemeClr val="tx1"/>
          </a:solidFill>
          <a:latin typeface="Century Gothic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 b="1" i="1">
          <a:solidFill>
            <a:schemeClr val="tx1"/>
          </a:solidFill>
          <a:latin typeface="Century Gothic" pitchFamily="34" charset="0"/>
        </a:defRPr>
      </a:lvl9pPr>
    </p:titleStyle>
    <p:bodyStyle>
      <a:lvl1pPr marL="0" indent="0" algn="l" rtl="0" eaLnBrk="1" fontAlgn="base" hangingPunct="1">
        <a:spcBef>
          <a:spcPct val="20000"/>
        </a:spcBef>
        <a:spcAft>
          <a:spcPct val="0"/>
        </a:spcAft>
        <a:buFontTx/>
        <a:buNone/>
        <a:defRPr sz="3600" b="1" kern="1200" spc="100">
          <a:solidFill>
            <a:schemeClr val="tx1"/>
          </a:solidFill>
          <a:latin typeface="Candara" pitchFamily="34" charset="0"/>
          <a:ea typeface="+mn-ea"/>
          <a:cs typeface="Tahoma" pitchFamily="34" charset="0"/>
        </a:defRPr>
      </a:lvl1pPr>
      <a:lvl2pPr marL="457200" indent="0" algn="l" rtl="0" eaLnBrk="1" fontAlgn="base" hangingPunct="1">
        <a:spcBef>
          <a:spcPct val="20000"/>
        </a:spcBef>
        <a:spcAft>
          <a:spcPct val="0"/>
        </a:spcAft>
        <a:buFontTx/>
        <a:buNone/>
        <a:defRPr sz="3200" b="1" kern="1200" spc="100">
          <a:solidFill>
            <a:schemeClr val="tx1"/>
          </a:solidFill>
          <a:latin typeface="Candara" pitchFamily="34" charset="0"/>
          <a:ea typeface="+mn-ea"/>
          <a:cs typeface="Tahoma" pitchFamily="34" charset="0"/>
        </a:defRPr>
      </a:lvl2pPr>
      <a:lvl3pPr marL="914400" indent="0" algn="l" rtl="0" eaLnBrk="1" fontAlgn="base" hangingPunct="1">
        <a:spcBef>
          <a:spcPct val="20000"/>
        </a:spcBef>
        <a:spcAft>
          <a:spcPct val="0"/>
        </a:spcAft>
        <a:buFontTx/>
        <a:buNone/>
        <a:defRPr sz="2800" b="1" kern="1200" spc="100">
          <a:solidFill>
            <a:schemeClr val="tx1"/>
          </a:solidFill>
          <a:latin typeface="Candara" pitchFamily="34" charset="0"/>
          <a:ea typeface="+mn-ea"/>
          <a:cs typeface="Tahoma" pitchFamily="34" charset="0"/>
        </a:defRPr>
      </a:lvl3pPr>
      <a:lvl4pPr marL="1371600" indent="0" algn="l" rtl="0" eaLnBrk="1" fontAlgn="base" hangingPunct="1">
        <a:spcBef>
          <a:spcPct val="20000"/>
        </a:spcBef>
        <a:spcAft>
          <a:spcPct val="0"/>
        </a:spcAft>
        <a:buFontTx/>
        <a:buNone/>
        <a:defRPr sz="2400" b="1" kern="1200" spc="100">
          <a:solidFill>
            <a:schemeClr val="tx1"/>
          </a:solidFill>
          <a:latin typeface="Candara" pitchFamily="34" charset="0"/>
          <a:ea typeface="+mn-ea"/>
          <a:cs typeface="Tahoma" pitchFamily="34" charset="0"/>
        </a:defRPr>
      </a:lvl4pPr>
      <a:lvl5pPr marL="1828800" indent="0" algn="l" rtl="0" eaLnBrk="1" fontAlgn="base" hangingPunct="1">
        <a:spcBef>
          <a:spcPct val="20000"/>
        </a:spcBef>
        <a:spcAft>
          <a:spcPct val="0"/>
        </a:spcAft>
        <a:buFontTx/>
        <a:buNone/>
        <a:defRPr sz="2400" b="1" kern="1200" spc="100">
          <a:solidFill>
            <a:schemeClr val="tx1"/>
          </a:solidFill>
          <a:latin typeface="Candara" pitchFamily="34" charset="0"/>
          <a:ea typeface="+mn-ea"/>
          <a:cs typeface="Tahoma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830388"/>
            <a:ext cx="8686800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71700" y="6629400"/>
            <a:ext cx="4800600" cy="228600"/>
          </a:xfrm>
          <a:prstGeom prst="rect">
            <a:avLst/>
          </a:prstGeom>
        </p:spPr>
        <p:txBody>
          <a:bodyPr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100" i="0" cap="small" spc="400" baseline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+mn-cs"/>
              </a:defRPr>
            </a:lvl1pPr>
          </a:lstStyle>
          <a:p>
            <a:endParaRPr lang="en-US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990600" y="120650"/>
            <a:ext cx="8153400" cy="946150"/>
          </a:xfrm>
          <a:prstGeom prst="rect">
            <a:avLst/>
          </a:prstGeom>
          <a:noFill/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 i="1" kern="1200" baseline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itchFamily="34" charset="0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 i="1">
                <a:solidFill>
                  <a:schemeClr val="tx1"/>
                </a:solidFill>
                <a:latin typeface="Century Gothic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 i="1">
                <a:solidFill>
                  <a:schemeClr val="tx1"/>
                </a:solidFill>
                <a:latin typeface="Century Gothic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 i="1">
                <a:solidFill>
                  <a:schemeClr val="tx1"/>
                </a:solidFill>
                <a:latin typeface="Century Gothic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 i="1">
                <a:solidFill>
                  <a:schemeClr val="tx1"/>
                </a:solidFill>
                <a:latin typeface="Century Gothic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 b="1" i="1">
                <a:solidFill>
                  <a:schemeClr val="tx1"/>
                </a:solidFill>
                <a:latin typeface="Century Gothic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 b="1" i="1">
                <a:solidFill>
                  <a:schemeClr val="tx1"/>
                </a:solidFill>
                <a:latin typeface="Century Gothic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 b="1" i="1">
                <a:solidFill>
                  <a:schemeClr val="tx1"/>
                </a:solidFill>
                <a:latin typeface="Century Gothic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 b="1" i="1">
                <a:solidFill>
                  <a:schemeClr val="tx1"/>
                </a:solidFill>
                <a:latin typeface="Century Gothic" pitchFamily="34" charset="0"/>
              </a:defRPr>
            </a:lvl9pPr>
          </a:lstStyle>
          <a:p>
            <a:r>
              <a:rPr lang="en-US" smtClean="0"/>
              <a:t>Take a look…..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1133"/>
            <a:ext cx="990600" cy="1104743"/>
          </a:xfrm>
          <a:prstGeom prst="rect">
            <a:avLst/>
          </a:prstGeom>
        </p:spPr>
      </p:pic>
      <p:sp>
        <p:nvSpPr>
          <p:cNvPr id="13" name="Oval 12"/>
          <p:cNvSpPr/>
          <p:nvPr/>
        </p:nvSpPr>
        <p:spPr>
          <a:xfrm>
            <a:off x="8462841" y="6168900"/>
            <a:ext cx="609600" cy="625492"/>
          </a:xfrm>
          <a:prstGeom prst="ellipse">
            <a:avLst/>
          </a:prstGeom>
          <a:solidFill>
            <a:srgbClr val="FFFF99"/>
          </a:solidFill>
          <a:ln>
            <a:solidFill>
              <a:srgbClr val="FFFF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hlinkClick r:id="rId7" action="ppaction://hlinksldjump"/>
          </p:cNvPr>
          <p:cNvSpPr txBox="1"/>
          <p:nvPr/>
        </p:nvSpPr>
        <p:spPr>
          <a:xfrm>
            <a:off x="8493643" y="6262990"/>
            <a:ext cx="65499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 smtClean="0">
                <a:latin typeface="Candara" pitchFamily="34" charset="0"/>
                <a:hlinkClick r:id="rId7" action="ppaction://hlinksldjump"/>
              </a:rPr>
              <a:t>Back to Table of contents</a:t>
            </a:r>
            <a:endParaRPr lang="en-US" sz="800" b="1" dirty="0" smtClean="0">
              <a:latin typeface="Candara" pitchFamily="34" charset="0"/>
            </a:endParaRPr>
          </a:p>
          <a:p>
            <a:endParaRPr lang="en-US" sz="1000" dirty="0">
              <a:latin typeface="Candara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</p:sldLayoutIdLst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26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26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26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26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2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sldNum="0"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b="1" i="1" kern="1200">
          <a:noFill/>
          <a:latin typeface="Century Gothic" pitchFamily="34" charset="0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 b="1" i="1">
          <a:solidFill>
            <a:schemeClr val="tx1"/>
          </a:solidFill>
          <a:latin typeface="Century Gothic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 b="1" i="1">
          <a:solidFill>
            <a:schemeClr val="tx1"/>
          </a:solidFill>
          <a:latin typeface="Century Gothic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 b="1" i="1">
          <a:solidFill>
            <a:schemeClr val="tx1"/>
          </a:solidFill>
          <a:latin typeface="Century Gothic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 b="1" i="1">
          <a:solidFill>
            <a:schemeClr val="tx1"/>
          </a:solidFill>
          <a:latin typeface="Century Gothic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 b="1" i="1">
          <a:solidFill>
            <a:schemeClr val="tx1"/>
          </a:solidFill>
          <a:latin typeface="Century Gothic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 b="1" i="1">
          <a:solidFill>
            <a:schemeClr val="tx1"/>
          </a:solidFill>
          <a:latin typeface="Century Gothic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 b="1" i="1">
          <a:solidFill>
            <a:schemeClr val="tx1"/>
          </a:solidFill>
          <a:latin typeface="Century Gothic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 b="1" i="1">
          <a:solidFill>
            <a:schemeClr val="tx1"/>
          </a:solidFill>
          <a:latin typeface="Century Gothic" pitchFamily="34" charset="0"/>
        </a:defRPr>
      </a:lvl9pPr>
    </p:titleStyle>
    <p:bodyStyle>
      <a:lvl1pPr marL="0" indent="0" algn="l" rtl="0" eaLnBrk="1" fontAlgn="base" hangingPunct="1">
        <a:spcBef>
          <a:spcPct val="20000"/>
        </a:spcBef>
        <a:spcAft>
          <a:spcPct val="0"/>
        </a:spcAft>
        <a:buFontTx/>
        <a:buNone/>
        <a:defRPr sz="3600" b="1" kern="1200" spc="100">
          <a:solidFill>
            <a:schemeClr val="tx1"/>
          </a:solidFill>
          <a:latin typeface="Candara" pitchFamily="34" charset="0"/>
          <a:ea typeface="+mn-ea"/>
          <a:cs typeface="Tahoma" pitchFamily="34" charset="0"/>
        </a:defRPr>
      </a:lvl1pPr>
      <a:lvl2pPr marL="457200" indent="0" algn="l" rtl="0" eaLnBrk="1" fontAlgn="base" hangingPunct="1">
        <a:spcBef>
          <a:spcPct val="20000"/>
        </a:spcBef>
        <a:spcAft>
          <a:spcPct val="0"/>
        </a:spcAft>
        <a:buFontTx/>
        <a:buNone/>
        <a:defRPr sz="3200" b="1" kern="1200" spc="100">
          <a:solidFill>
            <a:schemeClr val="tx1"/>
          </a:solidFill>
          <a:latin typeface="Candara" pitchFamily="34" charset="0"/>
          <a:ea typeface="+mn-ea"/>
          <a:cs typeface="Tahoma" pitchFamily="34" charset="0"/>
        </a:defRPr>
      </a:lvl2pPr>
      <a:lvl3pPr marL="914400" indent="0" algn="l" rtl="0" eaLnBrk="1" fontAlgn="base" hangingPunct="1">
        <a:spcBef>
          <a:spcPct val="20000"/>
        </a:spcBef>
        <a:spcAft>
          <a:spcPct val="0"/>
        </a:spcAft>
        <a:buFontTx/>
        <a:buNone/>
        <a:defRPr sz="2800" b="1" kern="1200" spc="100">
          <a:solidFill>
            <a:schemeClr val="tx1"/>
          </a:solidFill>
          <a:latin typeface="Candara" pitchFamily="34" charset="0"/>
          <a:ea typeface="+mn-ea"/>
          <a:cs typeface="Tahoma" pitchFamily="34" charset="0"/>
        </a:defRPr>
      </a:lvl3pPr>
      <a:lvl4pPr marL="1371600" indent="0" algn="l" rtl="0" eaLnBrk="1" fontAlgn="base" hangingPunct="1">
        <a:spcBef>
          <a:spcPct val="20000"/>
        </a:spcBef>
        <a:spcAft>
          <a:spcPct val="0"/>
        </a:spcAft>
        <a:buFontTx/>
        <a:buNone/>
        <a:defRPr sz="2400" b="1" kern="1200" spc="100">
          <a:solidFill>
            <a:schemeClr val="tx1"/>
          </a:solidFill>
          <a:latin typeface="Candara" pitchFamily="34" charset="0"/>
          <a:ea typeface="+mn-ea"/>
          <a:cs typeface="Tahoma" pitchFamily="34" charset="0"/>
        </a:defRPr>
      </a:lvl4pPr>
      <a:lvl5pPr marL="1828800" indent="0" algn="l" rtl="0" eaLnBrk="1" fontAlgn="base" hangingPunct="1">
        <a:spcBef>
          <a:spcPct val="20000"/>
        </a:spcBef>
        <a:spcAft>
          <a:spcPct val="0"/>
        </a:spcAft>
        <a:buFontTx/>
        <a:buNone/>
        <a:defRPr sz="2400" b="1" kern="1200" spc="100">
          <a:solidFill>
            <a:schemeClr val="tx1"/>
          </a:solidFill>
          <a:latin typeface="Candara" pitchFamily="34" charset="0"/>
          <a:ea typeface="+mn-ea"/>
          <a:cs typeface="Tahoma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38200"/>
          </a:xfrm>
          <a:prstGeom prst="rect">
            <a:avLst/>
          </a:prstGeom>
          <a:solidFill>
            <a:schemeClr val="accent5">
              <a:lumMod val="20000"/>
              <a:lumOff val="80000"/>
              <a:alpha val="44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" y="990600"/>
            <a:ext cx="8839200" cy="4648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838200"/>
            <a:ext cx="9144000" cy="0"/>
          </a:xfrm>
          <a:prstGeom prst="line">
            <a:avLst/>
          </a:prstGeom>
          <a:ln w="127000" cmpd="sng">
            <a:solidFill>
              <a:schemeClr val="tx2">
                <a:lumMod val="20000"/>
                <a:lumOff val="80000"/>
                <a:alpha val="71000"/>
              </a:schemeClr>
            </a:solidFill>
            <a:prstDash val="soli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1" name="Oval 10"/>
          <p:cNvSpPr/>
          <p:nvPr/>
        </p:nvSpPr>
        <p:spPr>
          <a:xfrm>
            <a:off x="8462841" y="6168900"/>
            <a:ext cx="609600" cy="625492"/>
          </a:xfrm>
          <a:prstGeom prst="ellipse">
            <a:avLst/>
          </a:prstGeom>
          <a:solidFill>
            <a:srgbClr val="FFFF99"/>
          </a:solidFill>
          <a:ln>
            <a:solidFill>
              <a:srgbClr val="FFFF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hlinkClick r:id="rId7" action="ppaction://hlinksldjump"/>
          </p:cNvPr>
          <p:cNvSpPr txBox="1"/>
          <p:nvPr/>
        </p:nvSpPr>
        <p:spPr>
          <a:xfrm>
            <a:off x="8493643" y="6262990"/>
            <a:ext cx="65499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 smtClean="0">
                <a:latin typeface="Candara" pitchFamily="34" charset="0"/>
                <a:hlinkClick r:id="rId7" action="ppaction://hlinksldjump"/>
              </a:rPr>
              <a:t>Back to Table of contents</a:t>
            </a:r>
            <a:endParaRPr lang="en-US" sz="800" b="1" dirty="0" smtClean="0">
              <a:latin typeface="Candara" pitchFamily="34" charset="0"/>
            </a:endParaRPr>
          </a:p>
          <a:p>
            <a:endParaRPr lang="en-US" sz="1000" dirty="0">
              <a:latin typeface="Candara" pitchFamily="34" charset="0"/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71700" y="6629400"/>
            <a:ext cx="4800600" cy="228600"/>
          </a:xfrm>
          <a:prstGeom prst="rect">
            <a:avLst/>
          </a:prstGeom>
        </p:spPr>
        <p:txBody>
          <a:bodyPr/>
          <a:lstStyle>
            <a:lvl1pPr algn="ctr">
              <a:defRPr sz="1100" i="0" cap="small" spc="400" baseline="0" smtClean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42746806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720" r:id="rId4"/>
    <p:sldLayoutId id="2147483721" r:id="rId5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sldNum="0" hdr="0" ftr="0" dt="0"/>
  <p:txStyles>
    <p:titleStyle>
      <a:lvl1pPr algn="r" defTabSz="914400" rtl="0" eaLnBrk="1" latinLnBrk="0" hangingPunct="1">
        <a:spcBef>
          <a:spcPct val="0"/>
        </a:spcBef>
        <a:buNone/>
        <a:defRPr sz="4400" b="1" kern="1200" spc="-200" baseline="0">
          <a:solidFill>
            <a:schemeClr val="accent6">
              <a:lumMod val="75000"/>
            </a:schemeClr>
          </a:solidFill>
          <a:latin typeface="Candara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buFontTx/>
        <a:buNone/>
        <a:defRPr sz="3200" b="1" kern="1200">
          <a:solidFill>
            <a:schemeClr val="tx1"/>
          </a:solidFill>
          <a:latin typeface="Candara" pitchFamily="34" charset="0"/>
          <a:ea typeface="+mn-ea"/>
          <a:cs typeface="+mn-cs"/>
        </a:defRPr>
      </a:lvl1pPr>
      <a:lvl2pPr marL="457200" indent="0" algn="l" defTabSz="914400" rtl="0" eaLnBrk="1" latinLnBrk="0" hangingPunct="1">
        <a:spcBef>
          <a:spcPct val="20000"/>
        </a:spcBef>
        <a:buFontTx/>
        <a:buNone/>
        <a:defRPr sz="2800" b="1" kern="1200">
          <a:solidFill>
            <a:schemeClr val="tx1"/>
          </a:solidFill>
          <a:latin typeface="Candara" pitchFamily="34" charset="0"/>
          <a:ea typeface="+mn-ea"/>
          <a:cs typeface="+mn-cs"/>
        </a:defRPr>
      </a:lvl2pPr>
      <a:lvl3pPr marL="914400" indent="0" algn="l" defTabSz="914400" rtl="0" eaLnBrk="1" latinLnBrk="0" hangingPunct="1">
        <a:spcBef>
          <a:spcPct val="20000"/>
        </a:spcBef>
        <a:buFontTx/>
        <a:buNone/>
        <a:defRPr sz="2400" b="1" kern="1200">
          <a:solidFill>
            <a:schemeClr val="tx1"/>
          </a:solidFill>
          <a:latin typeface="Candara" pitchFamily="34" charset="0"/>
          <a:ea typeface="+mn-ea"/>
          <a:cs typeface="+mn-cs"/>
        </a:defRPr>
      </a:lvl3pPr>
      <a:lvl4pPr marL="1371600" indent="0" algn="l" defTabSz="914400" rtl="0" eaLnBrk="1" latinLnBrk="0" hangingPunct="1">
        <a:spcBef>
          <a:spcPct val="20000"/>
        </a:spcBef>
        <a:buFontTx/>
        <a:buNone/>
        <a:defRPr sz="2000" b="1" kern="1200">
          <a:solidFill>
            <a:schemeClr val="tx1"/>
          </a:solidFill>
          <a:latin typeface="Candara" pitchFamily="34" charset="0"/>
          <a:ea typeface="+mn-ea"/>
          <a:cs typeface="+mn-cs"/>
        </a:defRPr>
      </a:lvl4pPr>
      <a:lvl5pPr marL="1828800" indent="0" algn="l" defTabSz="914400" rtl="0" eaLnBrk="1" latinLnBrk="0" hangingPunct="1">
        <a:spcBef>
          <a:spcPct val="20000"/>
        </a:spcBef>
        <a:buFontTx/>
        <a:buNone/>
        <a:defRPr sz="2000" b="1" kern="1200">
          <a:solidFill>
            <a:schemeClr val="tx1"/>
          </a:solidFill>
          <a:latin typeface="Candara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14400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0" y="1722437"/>
            <a:ext cx="91440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71700" y="6629400"/>
            <a:ext cx="4800600" cy="228600"/>
          </a:xfrm>
          <a:prstGeom prst="rect">
            <a:avLst/>
          </a:prstGeom>
        </p:spPr>
        <p:txBody>
          <a:bodyPr/>
          <a:lstStyle>
            <a:lvl1pPr algn="ctr">
              <a:defRPr sz="1100" i="0" cap="small" spc="400" baseline="0" smtClean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4457686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F44DE6-8B77-400C-8F66-8B96B952C9B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71700" y="6629400"/>
            <a:ext cx="4800600" cy="228600"/>
          </a:xfrm>
          <a:prstGeom prst="rect">
            <a:avLst/>
          </a:prstGeom>
        </p:spPr>
        <p:txBody>
          <a:bodyPr/>
          <a:lstStyle>
            <a:lvl1pPr algn="ctr">
              <a:defRPr sz="1100" i="0" cap="small" spc="400" baseline="0" smtClean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03875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512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39000" y="6629400"/>
            <a:ext cx="19050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8C80E936-C63C-43A2-9E7F-B6560F63783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71700" y="6629400"/>
            <a:ext cx="4800600" cy="228600"/>
          </a:xfrm>
          <a:prstGeom prst="rect">
            <a:avLst/>
          </a:prstGeom>
        </p:spPr>
        <p:txBody>
          <a:bodyPr/>
          <a:lstStyle>
            <a:lvl1pPr algn="ctr">
              <a:defRPr sz="1100" i="0" cap="small" spc="400" baseline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05" r:id="rId2"/>
    <p:sldLayoutId id="2147483706" r:id="rId3"/>
    <p:sldLayoutId id="2147483707" r:id="rId4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b="1" kern="1200">
          <a:solidFill>
            <a:schemeClr val="tx1"/>
          </a:solidFill>
          <a:latin typeface="Candara" pitchFamily="34" charset="0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itchFamily="34" charset="0"/>
        </a:defRPr>
      </a:lvl9pPr>
    </p:titleStyle>
    <p:bodyStyle>
      <a:lvl1pPr marL="0" indent="0" algn="l" rtl="0" eaLnBrk="1" fontAlgn="base" hangingPunct="1">
        <a:spcBef>
          <a:spcPct val="20000"/>
        </a:spcBef>
        <a:spcAft>
          <a:spcPct val="0"/>
        </a:spcAft>
        <a:buFontTx/>
        <a:buNone/>
        <a:defRPr sz="3600" b="1" kern="1200">
          <a:solidFill>
            <a:schemeClr val="tx1"/>
          </a:solidFill>
          <a:latin typeface="Candara" pitchFamily="34" charset="0"/>
          <a:ea typeface="+mn-ea"/>
          <a:cs typeface="+mn-cs"/>
        </a:defRPr>
      </a:lvl1pPr>
      <a:lvl2pPr marL="457200" indent="0" algn="l" rtl="0" eaLnBrk="1" fontAlgn="base" hangingPunct="1">
        <a:spcBef>
          <a:spcPct val="20000"/>
        </a:spcBef>
        <a:spcAft>
          <a:spcPct val="0"/>
        </a:spcAft>
        <a:buFontTx/>
        <a:buNone/>
        <a:defRPr sz="3200" b="1" kern="1200">
          <a:solidFill>
            <a:schemeClr val="tx1"/>
          </a:solidFill>
          <a:latin typeface="Candara" pitchFamily="34" charset="0"/>
          <a:ea typeface="+mn-ea"/>
          <a:cs typeface="+mn-cs"/>
        </a:defRPr>
      </a:lvl2pPr>
      <a:lvl3pPr marL="914400" indent="0" algn="l" rtl="0" eaLnBrk="1" fontAlgn="base" hangingPunct="1">
        <a:spcBef>
          <a:spcPct val="20000"/>
        </a:spcBef>
        <a:spcAft>
          <a:spcPct val="0"/>
        </a:spcAft>
        <a:buFontTx/>
        <a:buNone/>
        <a:defRPr sz="2800" b="1" kern="1200">
          <a:solidFill>
            <a:schemeClr val="tx1"/>
          </a:solidFill>
          <a:latin typeface="Candara" pitchFamily="34" charset="0"/>
          <a:ea typeface="+mn-ea"/>
          <a:cs typeface="+mn-cs"/>
        </a:defRPr>
      </a:lvl3pPr>
      <a:lvl4pPr marL="1371600" indent="0" algn="l" rtl="0" eaLnBrk="1" fontAlgn="base" hangingPunct="1">
        <a:spcBef>
          <a:spcPct val="20000"/>
        </a:spcBef>
        <a:spcAft>
          <a:spcPct val="0"/>
        </a:spcAft>
        <a:buFontTx/>
        <a:buNone/>
        <a:defRPr sz="2400" b="1" kern="1200">
          <a:solidFill>
            <a:schemeClr val="tx1"/>
          </a:solidFill>
          <a:latin typeface="Candara" pitchFamily="34" charset="0"/>
          <a:ea typeface="+mn-ea"/>
          <a:cs typeface="+mn-cs"/>
        </a:defRPr>
      </a:lvl4pPr>
      <a:lvl5pPr marL="1828800" indent="0" algn="l" rtl="0" eaLnBrk="1" fontAlgn="base" hangingPunct="1">
        <a:spcBef>
          <a:spcPct val="20000"/>
        </a:spcBef>
        <a:spcAft>
          <a:spcPct val="0"/>
        </a:spcAft>
        <a:buFontTx/>
        <a:buNone/>
        <a:defRPr sz="2400" b="1" kern="1200">
          <a:solidFill>
            <a:schemeClr val="tx1"/>
          </a:solidFill>
          <a:latin typeface="Candara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ight Arrow 8"/>
          <p:cNvSpPr/>
          <p:nvPr/>
        </p:nvSpPr>
        <p:spPr>
          <a:xfrm>
            <a:off x="0" y="0"/>
            <a:ext cx="7543800" cy="1161633"/>
          </a:xfrm>
          <a:prstGeom prst="rightArrow">
            <a:avLst>
              <a:gd name="adj1" fmla="val 50000"/>
              <a:gd name="adj2" fmla="val 78749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b="1" spc="60" dirty="0" smtClean="0">
                <a:ln w="9000" cmpd="sng">
                  <a:noFill/>
                  <a:prstDash val="solid"/>
                </a:ln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8000" endPos="45000" dist="1000" dir="5400000" sy="-100000" algn="bl" rotWithShape="0"/>
                </a:effectLst>
                <a:latin typeface="Century Gothic" pitchFamily="34" charset="0"/>
                <a:cs typeface="Courier New" pitchFamily="49" charset="0"/>
              </a:rPr>
              <a:t>Active Learning: Practice</a:t>
            </a:r>
            <a:endParaRPr lang="en-US" sz="3200" b="1" spc="60" dirty="0">
              <a:ln w="9000" cmpd="sng">
                <a:noFill/>
                <a:prstDash val="solid"/>
              </a:ln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12700" stA="28000" endPos="45000" dist="1000" dir="5400000" sy="-100000" algn="bl" rotWithShape="0"/>
              </a:effectLst>
              <a:latin typeface="Century Gothic" pitchFamily="34" charset="0"/>
              <a:cs typeface="Courier New" pitchFamily="49" charset="0"/>
            </a:endParaRPr>
          </a:p>
        </p:txBody>
      </p:sp>
      <p:pic>
        <p:nvPicPr>
          <p:cNvPr id="12292" name="Picture 11" descr="Pencil_8160.JP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5042" y="47416"/>
            <a:ext cx="2248958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6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228600" y="1295400"/>
            <a:ext cx="8458200" cy="5060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13" name="Oval 12"/>
          <p:cNvSpPr/>
          <p:nvPr/>
        </p:nvSpPr>
        <p:spPr>
          <a:xfrm>
            <a:off x="8462841" y="6168900"/>
            <a:ext cx="609600" cy="625492"/>
          </a:xfrm>
          <a:prstGeom prst="ellipse">
            <a:avLst/>
          </a:prstGeom>
          <a:solidFill>
            <a:srgbClr val="FFFF99"/>
          </a:solidFill>
          <a:ln>
            <a:solidFill>
              <a:srgbClr val="FFFF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hlinkClick r:id="rId5" action="ppaction://hlinksldjump"/>
          </p:cNvPr>
          <p:cNvSpPr txBox="1"/>
          <p:nvPr/>
        </p:nvSpPr>
        <p:spPr>
          <a:xfrm>
            <a:off x="8493643" y="6262990"/>
            <a:ext cx="65499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 smtClean="0">
                <a:latin typeface="Candara" pitchFamily="34" charset="0"/>
                <a:hlinkClick r:id="rId5" action="ppaction://hlinksldjump"/>
              </a:rPr>
              <a:t>Back to Table of contents</a:t>
            </a:r>
            <a:endParaRPr lang="en-US" sz="800" b="1" dirty="0" smtClean="0">
              <a:latin typeface="Candara" pitchFamily="34" charset="0"/>
            </a:endParaRPr>
          </a:p>
          <a:p>
            <a:endParaRPr lang="en-US" sz="1000" dirty="0">
              <a:latin typeface="Candara" pitchFamily="34" charset="0"/>
            </a:endParaRPr>
          </a:p>
        </p:txBody>
      </p:sp>
      <p:sp>
        <p:nvSpPr>
          <p:cNvPr id="8" name="Right Arrow 7">
            <a:hlinkClick r:id="" action="ppaction://noaction"/>
          </p:cNvPr>
          <p:cNvSpPr/>
          <p:nvPr/>
        </p:nvSpPr>
        <p:spPr>
          <a:xfrm>
            <a:off x="0" y="6081474"/>
            <a:ext cx="1524000" cy="776526"/>
          </a:xfrm>
          <a:prstGeom prst="rightArrow">
            <a:avLst>
              <a:gd name="adj1" fmla="val 47162"/>
              <a:gd name="adj2" fmla="val 48581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900" b="1" spc="60" dirty="0" smtClean="0">
              <a:ln w="9000" cmpd="sng">
                <a:noFill/>
                <a:prstDash val="solid"/>
              </a:ln>
              <a:solidFill>
                <a:schemeClr val="accent6">
                  <a:lumMod val="75000"/>
                </a:schemeClr>
              </a:solidFill>
              <a:effectLst>
                <a:reflection blurRad="12700" stA="28000" endPos="45000" dist="1000" dir="5400000" sy="-100000" algn="bl" rotWithShape="0"/>
              </a:effectLst>
              <a:latin typeface="Century Gothic" pitchFamily="34" charset="0"/>
              <a:cs typeface="Courier New" pitchFamily="49" charset="0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900" b="1" spc="60" dirty="0">
              <a:ln w="9000" cmpd="sng">
                <a:noFill/>
                <a:prstDash val="solid"/>
              </a:ln>
              <a:solidFill>
                <a:schemeClr val="accent6">
                  <a:lumMod val="75000"/>
                </a:schemeClr>
              </a:solidFill>
              <a:effectLst>
                <a:reflection blurRad="12700" stA="28000" endPos="45000" dist="1000" dir="5400000" sy="-100000" algn="bl" rotWithShape="0"/>
              </a:effectLst>
              <a:latin typeface="Century Gothic" pitchFamily="34" charset="0"/>
              <a:cs typeface="Courier New" pitchFamily="49" charset="0"/>
            </a:endParaRPr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71700" y="6629400"/>
            <a:ext cx="4800600" cy="228600"/>
          </a:xfrm>
          <a:prstGeom prst="rect">
            <a:avLst/>
          </a:prstGeom>
        </p:spPr>
        <p:txBody>
          <a:bodyPr/>
          <a:lstStyle>
            <a:lvl1pPr algn="ctr">
              <a:defRPr sz="1100" i="0" cap="small" spc="400" baseline="0" smtClean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</p:sldLayoutIdLst>
  <p:transition>
    <p:fade thruBlk="1"/>
  </p:transition>
  <p:timing>
    <p:tnLst>
      <p:par>
        <p:cTn id="1" dur="indefinite" restart="never" nodeType="tmRoot"/>
      </p:par>
    </p:tnLst>
  </p:timing>
  <p:hf sldNum="0"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b="1" i="1" kern="1200">
          <a:noFill/>
          <a:latin typeface="Century Gothic" pitchFamily="34" charset="0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 b="1" i="1">
          <a:solidFill>
            <a:schemeClr val="tx1"/>
          </a:solidFill>
          <a:latin typeface="Century Gothic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 b="1" i="1">
          <a:solidFill>
            <a:schemeClr val="tx1"/>
          </a:solidFill>
          <a:latin typeface="Century Gothic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 b="1" i="1">
          <a:solidFill>
            <a:schemeClr val="tx1"/>
          </a:solidFill>
          <a:latin typeface="Century Gothic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 b="1" i="1">
          <a:solidFill>
            <a:schemeClr val="tx1"/>
          </a:solidFill>
          <a:latin typeface="Century Gothic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 b="1" i="1">
          <a:solidFill>
            <a:schemeClr val="tx1"/>
          </a:solidFill>
          <a:latin typeface="Century Gothic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 b="1" i="1">
          <a:solidFill>
            <a:schemeClr val="tx1"/>
          </a:solidFill>
          <a:latin typeface="Century Gothic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 b="1" i="1">
          <a:solidFill>
            <a:schemeClr val="tx1"/>
          </a:solidFill>
          <a:latin typeface="Century Gothic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 b="1" i="1">
          <a:solidFill>
            <a:schemeClr val="tx1"/>
          </a:solidFill>
          <a:latin typeface="Century Gothic" pitchFamily="34" charset="0"/>
        </a:defRPr>
      </a:lvl9pPr>
    </p:titleStyle>
    <p:bodyStyle>
      <a:lvl1pPr marL="0" indent="0" algn="l" rtl="0" eaLnBrk="1" fontAlgn="base" hangingPunct="1">
        <a:spcBef>
          <a:spcPct val="20000"/>
        </a:spcBef>
        <a:spcAft>
          <a:spcPct val="0"/>
        </a:spcAft>
        <a:buFontTx/>
        <a:buNone/>
        <a:defRPr sz="3600" b="1" kern="1200" spc="100">
          <a:solidFill>
            <a:schemeClr val="tx1"/>
          </a:solidFill>
          <a:latin typeface="Candara" pitchFamily="34" charset="0"/>
          <a:ea typeface="+mn-ea"/>
          <a:cs typeface="Tahoma" pitchFamily="34" charset="0"/>
        </a:defRPr>
      </a:lvl1pPr>
      <a:lvl2pPr marL="457200" indent="0" algn="l" rtl="0" eaLnBrk="1" fontAlgn="base" hangingPunct="1">
        <a:spcBef>
          <a:spcPct val="20000"/>
        </a:spcBef>
        <a:spcAft>
          <a:spcPct val="0"/>
        </a:spcAft>
        <a:buFontTx/>
        <a:buNone/>
        <a:defRPr sz="3200" b="1" kern="1200" spc="100">
          <a:solidFill>
            <a:schemeClr val="tx1"/>
          </a:solidFill>
          <a:latin typeface="Candara" pitchFamily="34" charset="0"/>
          <a:ea typeface="+mn-ea"/>
          <a:cs typeface="Tahoma" pitchFamily="34" charset="0"/>
        </a:defRPr>
      </a:lvl2pPr>
      <a:lvl3pPr marL="914400" indent="0" algn="l" rtl="0" eaLnBrk="1" fontAlgn="base" hangingPunct="1">
        <a:spcBef>
          <a:spcPct val="20000"/>
        </a:spcBef>
        <a:spcAft>
          <a:spcPct val="0"/>
        </a:spcAft>
        <a:buFontTx/>
        <a:buNone/>
        <a:defRPr sz="2800" b="1" kern="1200" spc="100">
          <a:solidFill>
            <a:schemeClr val="tx1"/>
          </a:solidFill>
          <a:latin typeface="Candara" pitchFamily="34" charset="0"/>
          <a:ea typeface="+mn-ea"/>
          <a:cs typeface="Tahoma" pitchFamily="34" charset="0"/>
        </a:defRPr>
      </a:lvl3pPr>
      <a:lvl4pPr marL="1371600" indent="0" algn="l" rtl="0" eaLnBrk="1" fontAlgn="base" hangingPunct="1">
        <a:spcBef>
          <a:spcPct val="20000"/>
        </a:spcBef>
        <a:spcAft>
          <a:spcPct val="0"/>
        </a:spcAft>
        <a:buFontTx/>
        <a:buNone/>
        <a:defRPr sz="2400" b="1" kern="1200" spc="100">
          <a:solidFill>
            <a:schemeClr val="tx1"/>
          </a:solidFill>
          <a:latin typeface="Candara" pitchFamily="34" charset="0"/>
          <a:ea typeface="+mn-ea"/>
          <a:cs typeface="Tahoma" pitchFamily="34" charset="0"/>
        </a:defRPr>
      </a:lvl4pPr>
      <a:lvl5pPr marL="1828800" indent="0" algn="l" rtl="0" eaLnBrk="1" fontAlgn="base" hangingPunct="1">
        <a:spcBef>
          <a:spcPct val="20000"/>
        </a:spcBef>
        <a:spcAft>
          <a:spcPct val="0"/>
        </a:spcAft>
        <a:buFontTx/>
        <a:buNone/>
        <a:defRPr sz="2400" b="1" kern="1200" spc="100">
          <a:solidFill>
            <a:schemeClr val="tx1"/>
          </a:solidFill>
          <a:latin typeface="Candara" pitchFamily="34" charset="0"/>
          <a:ea typeface="+mn-ea"/>
          <a:cs typeface="Tahoma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ight Arrow 8"/>
          <p:cNvSpPr/>
          <p:nvPr/>
        </p:nvSpPr>
        <p:spPr>
          <a:xfrm>
            <a:off x="0" y="0"/>
            <a:ext cx="7543800" cy="1161633"/>
          </a:xfrm>
          <a:prstGeom prst="rightArrow">
            <a:avLst>
              <a:gd name="adj1" fmla="val 50000"/>
              <a:gd name="adj2" fmla="val 78749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b="1" spc="60" dirty="0" smtClean="0">
                <a:ln w="9000" cmpd="sng">
                  <a:noFill/>
                  <a:prstDash val="solid"/>
                </a:ln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8000" endPos="45000" dist="1000" dir="5400000" sy="-100000" algn="bl" rotWithShape="0"/>
                </a:effectLst>
                <a:latin typeface="Century Gothic" pitchFamily="34" charset="0"/>
                <a:cs typeface="Courier New" pitchFamily="49" charset="0"/>
              </a:rPr>
              <a:t>Active Learning: Application</a:t>
            </a:r>
            <a:endParaRPr lang="en-US" sz="3200" b="1" spc="60" dirty="0">
              <a:ln w="9000" cmpd="sng">
                <a:noFill/>
                <a:prstDash val="solid"/>
              </a:ln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12700" stA="28000" endPos="45000" dist="1000" dir="5400000" sy="-100000" algn="bl" rotWithShape="0"/>
              </a:effectLst>
              <a:latin typeface="Century Gothic" pitchFamily="34" charset="0"/>
              <a:cs typeface="Courier New" pitchFamily="49" charset="0"/>
            </a:endParaRPr>
          </a:p>
        </p:txBody>
      </p:sp>
      <p:sp>
        <p:nvSpPr>
          <p:cNvPr id="1026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228600" y="1295400"/>
            <a:ext cx="8458200" cy="5060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10" name="Oval 9"/>
          <p:cNvSpPr/>
          <p:nvPr/>
        </p:nvSpPr>
        <p:spPr>
          <a:xfrm>
            <a:off x="8462841" y="6168900"/>
            <a:ext cx="609600" cy="625492"/>
          </a:xfrm>
          <a:prstGeom prst="ellipse">
            <a:avLst/>
          </a:prstGeom>
          <a:solidFill>
            <a:srgbClr val="FFFF99"/>
          </a:solidFill>
          <a:ln>
            <a:solidFill>
              <a:srgbClr val="FFFF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hlinkClick r:id="rId4" action="ppaction://hlinksldjump"/>
          </p:cNvPr>
          <p:cNvSpPr txBox="1"/>
          <p:nvPr/>
        </p:nvSpPr>
        <p:spPr>
          <a:xfrm>
            <a:off x="8493643" y="6262990"/>
            <a:ext cx="65499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 smtClean="0">
                <a:latin typeface="Candara" pitchFamily="34" charset="0"/>
                <a:hlinkClick r:id="rId4" action="ppaction://hlinksldjump"/>
              </a:rPr>
              <a:t>Back to Table of contents</a:t>
            </a:r>
            <a:endParaRPr lang="en-US" sz="800" b="1" dirty="0" smtClean="0">
              <a:latin typeface="Candara" pitchFamily="34" charset="0"/>
            </a:endParaRPr>
          </a:p>
          <a:p>
            <a:endParaRPr lang="en-US" sz="1000" dirty="0">
              <a:latin typeface="Candara" pitchFamily="34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4184" y="304800"/>
            <a:ext cx="1609816" cy="609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ight Arrow 7">
            <a:hlinkClick r:id="" action="ppaction://noaction"/>
          </p:cNvPr>
          <p:cNvSpPr/>
          <p:nvPr/>
        </p:nvSpPr>
        <p:spPr>
          <a:xfrm>
            <a:off x="0" y="6081474"/>
            <a:ext cx="1524000" cy="776526"/>
          </a:xfrm>
          <a:prstGeom prst="rightArrow">
            <a:avLst>
              <a:gd name="adj1" fmla="val 47162"/>
              <a:gd name="adj2" fmla="val 48581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900" b="1" spc="60" dirty="0" smtClean="0">
              <a:ln w="9000" cmpd="sng">
                <a:noFill/>
                <a:prstDash val="solid"/>
              </a:ln>
              <a:solidFill>
                <a:schemeClr val="accent6">
                  <a:lumMod val="75000"/>
                </a:schemeClr>
              </a:solidFill>
              <a:effectLst>
                <a:reflection blurRad="12700" stA="28000" endPos="45000" dist="1000" dir="5400000" sy="-100000" algn="bl" rotWithShape="0"/>
              </a:effectLst>
              <a:latin typeface="Century Gothic" pitchFamily="34" charset="0"/>
              <a:cs typeface="Courier New" pitchFamily="49" charset="0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900" b="1" spc="60" dirty="0">
              <a:ln w="9000" cmpd="sng">
                <a:noFill/>
                <a:prstDash val="solid"/>
              </a:ln>
              <a:solidFill>
                <a:schemeClr val="accent6">
                  <a:lumMod val="75000"/>
                </a:schemeClr>
              </a:solidFill>
              <a:effectLst>
                <a:reflection blurRad="12700" stA="28000" endPos="45000" dist="1000" dir="5400000" sy="-100000" algn="bl" rotWithShape="0"/>
              </a:effectLst>
              <a:latin typeface="Century Gothic" pitchFamily="34" charset="0"/>
              <a:cs typeface="Courier New" pitchFamily="49" charset="0"/>
            </a:endParaRP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71700" y="6629400"/>
            <a:ext cx="4800600" cy="228600"/>
          </a:xfrm>
          <a:prstGeom prst="rect">
            <a:avLst/>
          </a:prstGeom>
        </p:spPr>
        <p:txBody>
          <a:bodyPr/>
          <a:lstStyle>
            <a:lvl1pPr algn="ctr">
              <a:defRPr sz="1100" i="0" cap="small" spc="400" baseline="0" smtClean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0551399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3" r:id="rId2"/>
  </p:sldLayoutIdLst>
  <p:transition>
    <p:fade thruBlk="1"/>
  </p:transition>
  <p:timing>
    <p:tnLst>
      <p:par>
        <p:cTn id="1" dur="indefinite" restart="never" nodeType="tmRoot"/>
      </p:par>
    </p:tnLst>
  </p:timing>
  <p:hf sldNum="0"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b="1" i="1" kern="1200">
          <a:noFill/>
          <a:latin typeface="Century Gothic" pitchFamily="34" charset="0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 b="1" i="1">
          <a:solidFill>
            <a:schemeClr val="tx1"/>
          </a:solidFill>
          <a:latin typeface="Century Gothic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 b="1" i="1">
          <a:solidFill>
            <a:schemeClr val="tx1"/>
          </a:solidFill>
          <a:latin typeface="Century Gothic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 b="1" i="1">
          <a:solidFill>
            <a:schemeClr val="tx1"/>
          </a:solidFill>
          <a:latin typeface="Century Gothic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 b="1" i="1">
          <a:solidFill>
            <a:schemeClr val="tx1"/>
          </a:solidFill>
          <a:latin typeface="Century Gothic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 b="1" i="1">
          <a:solidFill>
            <a:schemeClr val="tx1"/>
          </a:solidFill>
          <a:latin typeface="Century Gothic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 b="1" i="1">
          <a:solidFill>
            <a:schemeClr val="tx1"/>
          </a:solidFill>
          <a:latin typeface="Century Gothic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 b="1" i="1">
          <a:solidFill>
            <a:schemeClr val="tx1"/>
          </a:solidFill>
          <a:latin typeface="Century Gothic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 b="1" i="1">
          <a:solidFill>
            <a:schemeClr val="tx1"/>
          </a:solidFill>
          <a:latin typeface="Century Gothic" pitchFamily="34" charset="0"/>
        </a:defRPr>
      </a:lvl9pPr>
    </p:titleStyle>
    <p:bodyStyle>
      <a:lvl1pPr marL="0" indent="0" algn="l" rtl="0" eaLnBrk="1" fontAlgn="base" hangingPunct="1">
        <a:spcBef>
          <a:spcPct val="20000"/>
        </a:spcBef>
        <a:spcAft>
          <a:spcPct val="0"/>
        </a:spcAft>
        <a:buFontTx/>
        <a:buNone/>
        <a:defRPr sz="3600" b="1" kern="1200" spc="100">
          <a:solidFill>
            <a:schemeClr val="tx1"/>
          </a:solidFill>
          <a:latin typeface="Candara" pitchFamily="34" charset="0"/>
          <a:ea typeface="+mn-ea"/>
          <a:cs typeface="Tahoma" pitchFamily="34" charset="0"/>
        </a:defRPr>
      </a:lvl1pPr>
      <a:lvl2pPr marL="457200" indent="0" algn="l" rtl="0" eaLnBrk="1" fontAlgn="base" hangingPunct="1">
        <a:spcBef>
          <a:spcPct val="20000"/>
        </a:spcBef>
        <a:spcAft>
          <a:spcPct val="0"/>
        </a:spcAft>
        <a:buFontTx/>
        <a:buNone/>
        <a:defRPr sz="3200" b="1" kern="1200" spc="100">
          <a:solidFill>
            <a:schemeClr val="tx1"/>
          </a:solidFill>
          <a:latin typeface="Candara" pitchFamily="34" charset="0"/>
          <a:ea typeface="+mn-ea"/>
          <a:cs typeface="Tahoma" pitchFamily="34" charset="0"/>
        </a:defRPr>
      </a:lvl2pPr>
      <a:lvl3pPr marL="914400" indent="0" algn="l" rtl="0" eaLnBrk="1" fontAlgn="base" hangingPunct="1">
        <a:spcBef>
          <a:spcPct val="20000"/>
        </a:spcBef>
        <a:spcAft>
          <a:spcPct val="0"/>
        </a:spcAft>
        <a:buFontTx/>
        <a:buNone/>
        <a:defRPr sz="2800" b="1" kern="1200" spc="100">
          <a:solidFill>
            <a:schemeClr val="tx1"/>
          </a:solidFill>
          <a:latin typeface="Candara" pitchFamily="34" charset="0"/>
          <a:ea typeface="+mn-ea"/>
          <a:cs typeface="Tahoma" pitchFamily="34" charset="0"/>
        </a:defRPr>
      </a:lvl3pPr>
      <a:lvl4pPr marL="1371600" indent="0" algn="l" rtl="0" eaLnBrk="1" fontAlgn="base" hangingPunct="1">
        <a:spcBef>
          <a:spcPct val="20000"/>
        </a:spcBef>
        <a:spcAft>
          <a:spcPct val="0"/>
        </a:spcAft>
        <a:buFontTx/>
        <a:buNone/>
        <a:defRPr sz="2400" b="1" kern="1200" spc="100">
          <a:solidFill>
            <a:schemeClr val="tx1"/>
          </a:solidFill>
          <a:latin typeface="Candara" pitchFamily="34" charset="0"/>
          <a:ea typeface="+mn-ea"/>
          <a:cs typeface="Tahoma" pitchFamily="34" charset="0"/>
        </a:defRPr>
      </a:lvl4pPr>
      <a:lvl5pPr marL="1828800" indent="0" algn="l" rtl="0" eaLnBrk="1" fontAlgn="base" hangingPunct="1">
        <a:spcBef>
          <a:spcPct val="20000"/>
        </a:spcBef>
        <a:spcAft>
          <a:spcPct val="0"/>
        </a:spcAft>
        <a:buFontTx/>
        <a:buNone/>
        <a:defRPr sz="2400" b="1" kern="1200" spc="100">
          <a:solidFill>
            <a:schemeClr val="tx1"/>
          </a:solidFill>
          <a:latin typeface="Candara" pitchFamily="34" charset="0"/>
          <a:ea typeface="+mn-ea"/>
          <a:cs typeface="Tahoma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543800" y="0"/>
            <a:ext cx="1600200" cy="95410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endParaRPr lang="en-US" sz="1400" dirty="0" smtClean="0"/>
          </a:p>
          <a:p>
            <a:endParaRPr lang="en-US" sz="1400" dirty="0" smtClean="0"/>
          </a:p>
          <a:p>
            <a:endParaRPr lang="en-US" sz="1400" dirty="0" smtClean="0"/>
          </a:p>
          <a:p>
            <a:endParaRPr lang="en-US" sz="1400" dirty="0"/>
          </a:p>
        </p:txBody>
      </p:sp>
      <p:sp>
        <p:nvSpPr>
          <p:cNvPr id="9" name="Right Arrow 8"/>
          <p:cNvSpPr/>
          <p:nvPr/>
        </p:nvSpPr>
        <p:spPr>
          <a:xfrm>
            <a:off x="0" y="0"/>
            <a:ext cx="7543800" cy="1161633"/>
          </a:xfrm>
          <a:prstGeom prst="rightArrow">
            <a:avLst>
              <a:gd name="adj1" fmla="val 50000"/>
              <a:gd name="adj2" fmla="val 78749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b="1" spc="60" dirty="0" smtClean="0">
                <a:ln w="9000" cmpd="sng">
                  <a:noFill/>
                  <a:prstDash val="solid"/>
                </a:ln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8000" endPos="45000" dist="1000" dir="5400000" sy="-100000" algn="bl" rotWithShape="0"/>
                </a:effectLst>
                <a:latin typeface="Century Gothic" pitchFamily="34" charset="0"/>
                <a:cs typeface="Courier New" pitchFamily="49" charset="0"/>
              </a:rPr>
              <a:t>Active Learning: Discussion</a:t>
            </a:r>
            <a:endParaRPr lang="en-US" sz="3200" b="1" spc="60" dirty="0">
              <a:ln w="9000" cmpd="sng">
                <a:noFill/>
                <a:prstDash val="solid"/>
              </a:ln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12700" stA="28000" endPos="45000" dist="1000" dir="5400000" sy="-100000" algn="bl" rotWithShape="0"/>
              </a:effectLst>
              <a:latin typeface="Century Gothic" pitchFamily="34" charset="0"/>
              <a:cs typeface="Courier New" pitchFamily="49" charset="0"/>
            </a:endParaRPr>
          </a:p>
        </p:txBody>
      </p:sp>
      <p:sp>
        <p:nvSpPr>
          <p:cNvPr id="1026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228600" y="1295400"/>
            <a:ext cx="8458200" cy="5060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13" name="Oval 12"/>
          <p:cNvSpPr/>
          <p:nvPr/>
        </p:nvSpPr>
        <p:spPr>
          <a:xfrm>
            <a:off x="8462841" y="6168900"/>
            <a:ext cx="609600" cy="625492"/>
          </a:xfrm>
          <a:prstGeom prst="ellipse">
            <a:avLst/>
          </a:prstGeom>
          <a:solidFill>
            <a:srgbClr val="FFFF99"/>
          </a:solidFill>
          <a:ln>
            <a:solidFill>
              <a:srgbClr val="FFFF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hlinkClick r:id="rId4" action="ppaction://hlinksldjump"/>
          </p:cNvPr>
          <p:cNvSpPr txBox="1"/>
          <p:nvPr/>
        </p:nvSpPr>
        <p:spPr>
          <a:xfrm>
            <a:off x="8493643" y="6262990"/>
            <a:ext cx="65499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 smtClean="0">
                <a:latin typeface="Candara" pitchFamily="34" charset="0"/>
                <a:hlinkClick r:id="rId4" action="ppaction://hlinksldjump"/>
              </a:rPr>
              <a:t>Back to Table of contents</a:t>
            </a:r>
            <a:endParaRPr lang="en-US" sz="800" b="1" dirty="0" smtClean="0">
              <a:latin typeface="Candara" pitchFamily="34" charset="0"/>
            </a:endParaRPr>
          </a:p>
          <a:p>
            <a:endParaRPr lang="en-US" sz="1000" dirty="0">
              <a:latin typeface="Candara" pitchFamily="34" charset="0"/>
            </a:endParaRPr>
          </a:p>
        </p:txBody>
      </p:sp>
      <p:pic>
        <p:nvPicPr>
          <p:cNvPr id="2" name="Picture 2" descr="Man thinking"/>
          <p:cNvPicPr>
            <a:picLocks noChangeAspect="1" noChangeArrowheads="1"/>
          </p:cNvPicPr>
          <p:nvPr/>
        </p:nvPicPr>
        <p:blipFill rotWithShape="1">
          <a:blip r:embed="rId5" cstate="screen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 bwMode="auto">
          <a:xfrm flipH="1">
            <a:off x="7536595" y="108569"/>
            <a:ext cx="780664" cy="8381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Man thinking"/>
          <p:cNvPicPr>
            <a:picLocks noChangeAspect="1" noChangeArrowheads="1"/>
          </p:cNvPicPr>
          <p:nvPr/>
        </p:nvPicPr>
        <p:blipFill rotWithShape="1">
          <a:blip r:embed="rId5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370066" y="108568"/>
            <a:ext cx="780664" cy="8381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ight Arrow 10">
            <a:hlinkClick r:id="" action="ppaction://noaction"/>
          </p:cNvPr>
          <p:cNvSpPr/>
          <p:nvPr/>
        </p:nvSpPr>
        <p:spPr>
          <a:xfrm>
            <a:off x="0" y="6081474"/>
            <a:ext cx="1524000" cy="776526"/>
          </a:xfrm>
          <a:prstGeom prst="rightArrow">
            <a:avLst>
              <a:gd name="adj1" fmla="val 47162"/>
              <a:gd name="adj2" fmla="val 48581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900" b="1" spc="60" dirty="0" smtClean="0">
              <a:ln w="9000" cmpd="sng">
                <a:noFill/>
                <a:prstDash val="solid"/>
              </a:ln>
              <a:solidFill>
                <a:schemeClr val="accent6">
                  <a:lumMod val="75000"/>
                </a:schemeClr>
              </a:solidFill>
              <a:effectLst>
                <a:reflection blurRad="12700" stA="28000" endPos="45000" dist="1000" dir="5400000" sy="-100000" algn="bl" rotWithShape="0"/>
              </a:effectLst>
              <a:latin typeface="Century Gothic" pitchFamily="34" charset="0"/>
              <a:cs typeface="Courier New" pitchFamily="49" charset="0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900" b="1" spc="60" dirty="0">
              <a:ln w="9000" cmpd="sng">
                <a:noFill/>
                <a:prstDash val="solid"/>
              </a:ln>
              <a:solidFill>
                <a:schemeClr val="accent6">
                  <a:lumMod val="75000"/>
                </a:schemeClr>
              </a:solidFill>
              <a:effectLst>
                <a:reflection blurRad="12700" stA="28000" endPos="45000" dist="1000" dir="5400000" sy="-100000" algn="bl" rotWithShape="0"/>
              </a:effectLst>
              <a:latin typeface="Century Gothic" pitchFamily="34" charset="0"/>
              <a:cs typeface="Courier New" pitchFamily="49" charset="0"/>
            </a:endParaRPr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71700" y="6629400"/>
            <a:ext cx="4800600" cy="228600"/>
          </a:xfrm>
          <a:prstGeom prst="rect">
            <a:avLst/>
          </a:prstGeom>
        </p:spPr>
        <p:txBody>
          <a:bodyPr/>
          <a:lstStyle>
            <a:lvl1pPr algn="ctr">
              <a:defRPr sz="1100" i="0" cap="small" spc="400" baseline="0" smtClean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9994565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</p:sldLayoutIdLst>
  <p:transition>
    <p:fade thruBlk="1"/>
  </p:transition>
  <p:timing>
    <p:tnLst>
      <p:par>
        <p:cTn id="1" dur="indefinite" restart="never" nodeType="tmRoot"/>
      </p:par>
    </p:tnLst>
  </p:timing>
  <p:hf sldNum="0"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b="1" i="1" kern="1200">
          <a:noFill/>
          <a:latin typeface="Century Gothic" pitchFamily="34" charset="0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 b="1" i="1">
          <a:solidFill>
            <a:schemeClr val="tx1"/>
          </a:solidFill>
          <a:latin typeface="Century Gothic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 b="1" i="1">
          <a:solidFill>
            <a:schemeClr val="tx1"/>
          </a:solidFill>
          <a:latin typeface="Century Gothic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 b="1" i="1">
          <a:solidFill>
            <a:schemeClr val="tx1"/>
          </a:solidFill>
          <a:latin typeface="Century Gothic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 b="1" i="1">
          <a:solidFill>
            <a:schemeClr val="tx1"/>
          </a:solidFill>
          <a:latin typeface="Century Gothic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 b="1" i="1">
          <a:solidFill>
            <a:schemeClr val="tx1"/>
          </a:solidFill>
          <a:latin typeface="Century Gothic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 b="1" i="1">
          <a:solidFill>
            <a:schemeClr val="tx1"/>
          </a:solidFill>
          <a:latin typeface="Century Gothic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 b="1" i="1">
          <a:solidFill>
            <a:schemeClr val="tx1"/>
          </a:solidFill>
          <a:latin typeface="Century Gothic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 b="1" i="1">
          <a:solidFill>
            <a:schemeClr val="tx1"/>
          </a:solidFill>
          <a:latin typeface="Century Gothic" pitchFamily="34" charset="0"/>
        </a:defRPr>
      </a:lvl9pPr>
    </p:titleStyle>
    <p:bodyStyle>
      <a:lvl1pPr marL="0" indent="0" algn="l" rtl="0" eaLnBrk="1" fontAlgn="base" hangingPunct="1">
        <a:spcBef>
          <a:spcPct val="20000"/>
        </a:spcBef>
        <a:spcAft>
          <a:spcPct val="0"/>
        </a:spcAft>
        <a:buFontTx/>
        <a:buNone/>
        <a:defRPr sz="3600" b="1" kern="1200" spc="100">
          <a:solidFill>
            <a:schemeClr val="tx1"/>
          </a:solidFill>
          <a:latin typeface="Candara" pitchFamily="34" charset="0"/>
          <a:ea typeface="+mn-ea"/>
          <a:cs typeface="Tahoma" pitchFamily="34" charset="0"/>
        </a:defRPr>
      </a:lvl1pPr>
      <a:lvl2pPr marL="457200" indent="0" algn="l" rtl="0" eaLnBrk="1" fontAlgn="base" hangingPunct="1">
        <a:spcBef>
          <a:spcPct val="20000"/>
        </a:spcBef>
        <a:spcAft>
          <a:spcPct val="0"/>
        </a:spcAft>
        <a:buFontTx/>
        <a:buNone/>
        <a:defRPr sz="3200" b="1" kern="1200" spc="100">
          <a:solidFill>
            <a:schemeClr val="tx1"/>
          </a:solidFill>
          <a:latin typeface="Candara" pitchFamily="34" charset="0"/>
          <a:ea typeface="+mn-ea"/>
          <a:cs typeface="Tahoma" pitchFamily="34" charset="0"/>
        </a:defRPr>
      </a:lvl2pPr>
      <a:lvl3pPr marL="914400" indent="0" algn="l" rtl="0" eaLnBrk="1" fontAlgn="base" hangingPunct="1">
        <a:spcBef>
          <a:spcPct val="20000"/>
        </a:spcBef>
        <a:spcAft>
          <a:spcPct val="0"/>
        </a:spcAft>
        <a:buFontTx/>
        <a:buNone/>
        <a:defRPr sz="2800" b="1" kern="1200" spc="100">
          <a:solidFill>
            <a:schemeClr val="tx1"/>
          </a:solidFill>
          <a:latin typeface="Candara" pitchFamily="34" charset="0"/>
          <a:ea typeface="+mn-ea"/>
          <a:cs typeface="Tahoma" pitchFamily="34" charset="0"/>
        </a:defRPr>
      </a:lvl3pPr>
      <a:lvl4pPr marL="1371600" indent="0" algn="l" rtl="0" eaLnBrk="1" fontAlgn="base" hangingPunct="1">
        <a:spcBef>
          <a:spcPct val="20000"/>
        </a:spcBef>
        <a:spcAft>
          <a:spcPct val="0"/>
        </a:spcAft>
        <a:buFontTx/>
        <a:buNone/>
        <a:defRPr sz="2400" b="1" kern="1200" spc="100">
          <a:solidFill>
            <a:schemeClr val="tx1"/>
          </a:solidFill>
          <a:latin typeface="Candara" pitchFamily="34" charset="0"/>
          <a:ea typeface="+mn-ea"/>
          <a:cs typeface="Tahoma" pitchFamily="34" charset="0"/>
        </a:defRPr>
      </a:lvl4pPr>
      <a:lvl5pPr marL="1828800" indent="0" algn="l" rtl="0" eaLnBrk="1" fontAlgn="base" hangingPunct="1">
        <a:spcBef>
          <a:spcPct val="20000"/>
        </a:spcBef>
        <a:spcAft>
          <a:spcPct val="0"/>
        </a:spcAft>
        <a:buFontTx/>
        <a:buNone/>
        <a:defRPr sz="2400" b="1" kern="1200" spc="100">
          <a:solidFill>
            <a:schemeClr val="tx1"/>
          </a:solidFill>
          <a:latin typeface="Candara" pitchFamily="34" charset="0"/>
          <a:ea typeface="+mn-ea"/>
          <a:cs typeface="Tahoma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9144000" cy="847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Oval 9"/>
          <p:cNvSpPr/>
          <p:nvPr/>
        </p:nvSpPr>
        <p:spPr>
          <a:xfrm>
            <a:off x="8462841" y="6168900"/>
            <a:ext cx="609600" cy="625492"/>
          </a:xfrm>
          <a:prstGeom prst="ellipse">
            <a:avLst/>
          </a:prstGeom>
          <a:solidFill>
            <a:srgbClr val="FFFF99"/>
          </a:solidFill>
          <a:ln>
            <a:solidFill>
              <a:srgbClr val="FFFF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hlinkClick r:id="rId4" action="ppaction://hlinksldjump"/>
          </p:cNvPr>
          <p:cNvSpPr txBox="1"/>
          <p:nvPr/>
        </p:nvSpPr>
        <p:spPr>
          <a:xfrm>
            <a:off x="8493643" y="6262990"/>
            <a:ext cx="65499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 smtClean="0">
                <a:latin typeface="Candara" pitchFamily="34" charset="0"/>
                <a:hlinkClick r:id="rId4" action="ppaction://hlinksldjump"/>
              </a:rPr>
              <a:t>Back to Table of contents</a:t>
            </a:r>
            <a:endParaRPr lang="en-US" sz="800" b="1" dirty="0" smtClean="0">
              <a:latin typeface="Candara" pitchFamily="34" charset="0"/>
            </a:endParaRPr>
          </a:p>
          <a:p>
            <a:endParaRPr lang="en-US" sz="1000" dirty="0">
              <a:latin typeface="Candara" pitchFamily="34" charset="0"/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71700" y="6629400"/>
            <a:ext cx="4800600" cy="228600"/>
          </a:xfrm>
          <a:prstGeom prst="rect">
            <a:avLst/>
          </a:prstGeom>
        </p:spPr>
        <p:txBody>
          <a:bodyPr/>
          <a:lstStyle>
            <a:lvl1pPr algn="ctr">
              <a:defRPr sz="1100" i="0" cap="small" spc="400" baseline="0" smtClean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42355829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buFontTx/>
        <a:buNone/>
        <a:defRPr sz="3600" b="1" kern="1200">
          <a:solidFill>
            <a:schemeClr val="tx1"/>
          </a:solidFill>
          <a:latin typeface="Candara" pitchFamily="34" charset="0"/>
          <a:ea typeface="+mn-ea"/>
          <a:cs typeface="+mn-cs"/>
        </a:defRPr>
      </a:lvl1pPr>
      <a:lvl2pPr marL="457200" indent="0" algn="l" defTabSz="914400" rtl="0" eaLnBrk="1" latinLnBrk="0" hangingPunct="1">
        <a:spcBef>
          <a:spcPct val="20000"/>
        </a:spcBef>
        <a:buFontTx/>
        <a:buNone/>
        <a:defRPr sz="3200" b="1" kern="1200">
          <a:solidFill>
            <a:schemeClr val="tx1"/>
          </a:solidFill>
          <a:latin typeface="Candara" pitchFamily="34" charset="0"/>
          <a:ea typeface="+mn-ea"/>
          <a:cs typeface="+mn-cs"/>
        </a:defRPr>
      </a:lvl2pPr>
      <a:lvl3pPr marL="914400" indent="0" algn="l" defTabSz="914400" rtl="0" eaLnBrk="1" latinLnBrk="0" hangingPunct="1">
        <a:spcBef>
          <a:spcPct val="20000"/>
        </a:spcBef>
        <a:buFontTx/>
        <a:buNone/>
        <a:defRPr sz="2800" b="1" kern="1200">
          <a:solidFill>
            <a:schemeClr val="tx1"/>
          </a:solidFill>
          <a:latin typeface="Candara" pitchFamily="34" charset="0"/>
          <a:ea typeface="+mn-ea"/>
          <a:cs typeface="+mn-cs"/>
        </a:defRPr>
      </a:lvl3pPr>
      <a:lvl4pPr marL="1371600" indent="0" algn="l" defTabSz="914400" rtl="0" eaLnBrk="1" latinLnBrk="0" hangingPunct="1">
        <a:spcBef>
          <a:spcPct val="20000"/>
        </a:spcBef>
        <a:buFontTx/>
        <a:buNone/>
        <a:defRPr sz="2400" b="1" kern="1200">
          <a:solidFill>
            <a:schemeClr val="tx1"/>
          </a:solidFill>
          <a:latin typeface="Candara" pitchFamily="34" charset="0"/>
          <a:ea typeface="+mn-ea"/>
          <a:cs typeface="+mn-cs"/>
        </a:defRPr>
      </a:lvl4pPr>
      <a:lvl5pPr marL="1828800" indent="0" algn="l" defTabSz="914400" rtl="0" eaLnBrk="1" latinLnBrk="0" hangingPunct="1">
        <a:spcBef>
          <a:spcPct val="20000"/>
        </a:spcBef>
        <a:buFontTx/>
        <a:buNone/>
        <a:defRPr sz="2400" b="1" kern="1200">
          <a:solidFill>
            <a:schemeClr val="tx1"/>
          </a:solidFill>
          <a:latin typeface="Candara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38200"/>
          </a:xfrm>
          <a:prstGeom prst="rect">
            <a:avLst/>
          </a:prstGeom>
          <a:solidFill>
            <a:schemeClr val="accent5">
              <a:lumMod val="20000"/>
              <a:lumOff val="80000"/>
              <a:alpha val="44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" y="990600"/>
            <a:ext cx="8839200" cy="4648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838200"/>
            <a:ext cx="9144000" cy="0"/>
          </a:xfrm>
          <a:prstGeom prst="line">
            <a:avLst/>
          </a:prstGeom>
          <a:ln w="127000" cmpd="sng">
            <a:solidFill>
              <a:schemeClr val="tx2">
                <a:lumMod val="20000"/>
                <a:lumOff val="80000"/>
                <a:alpha val="71000"/>
              </a:schemeClr>
            </a:solidFill>
            <a:prstDash val="soli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1" name="Oval 10"/>
          <p:cNvSpPr/>
          <p:nvPr/>
        </p:nvSpPr>
        <p:spPr>
          <a:xfrm>
            <a:off x="8462841" y="6168900"/>
            <a:ext cx="609600" cy="625492"/>
          </a:xfrm>
          <a:prstGeom prst="ellipse">
            <a:avLst/>
          </a:prstGeom>
          <a:solidFill>
            <a:srgbClr val="FFFF99"/>
          </a:solidFill>
          <a:ln>
            <a:solidFill>
              <a:srgbClr val="FFFF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hlinkClick r:id="rId5" action="ppaction://hlinksldjump"/>
          </p:cNvPr>
          <p:cNvSpPr txBox="1"/>
          <p:nvPr/>
        </p:nvSpPr>
        <p:spPr>
          <a:xfrm>
            <a:off x="8493643" y="6262990"/>
            <a:ext cx="65499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 smtClean="0">
                <a:latin typeface="Candara" pitchFamily="34" charset="0"/>
                <a:hlinkClick r:id="rId5" action="ppaction://hlinksldjump"/>
              </a:rPr>
              <a:t>Back to Table of contents</a:t>
            </a:r>
            <a:endParaRPr lang="en-US" sz="800" b="1" dirty="0" smtClean="0">
              <a:latin typeface="Candara" pitchFamily="34" charset="0"/>
            </a:endParaRPr>
          </a:p>
          <a:p>
            <a:endParaRPr lang="en-US" sz="1000" dirty="0">
              <a:latin typeface="Candara" pitchFamily="34" charset="0"/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71700" y="6629400"/>
            <a:ext cx="4800600" cy="228600"/>
          </a:xfrm>
          <a:prstGeom prst="rect">
            <a:avLst/>
          </a:prstGeom>
        </p:spPr>
        <p:txBody>
          <a:bodyPr/>
          <a:lstStyle>
            <a:lvl1pPr algn="ctr">
              <a:defRPr sz="1100" i="0" cap="small" spc="400" baseline="0" smtClean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42746806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719" r:id="rId3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sldNum="0" hdr="0" ftr="0" dt="0"/>
  <p:txStyles>
    <p:titleStyle>
      <a:lvl1pPr algn="r" defTabSz="914400" rtl="0" eaLnBrk="1" latinLnBrk="0" hangingPunct="1">
        <a:spcBef>
          <a:spcPct val="0"/>
        </a:spcBef>
        <a:buNone/>
        <a:defRPr sz="4400" b="1" kern="1200" spc="-200" baseline="0">
          <a:solidFill>
            <a:schemeClr val="accent6">
              <a:lumMod val="75000"/>
            </a:schemeClr>
          </a:solidFill>
          <a:latin typeface="Candara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buFontTx/>
        <a:buNone/>
        <a:defRPr sz="3200" b="1" kern="1200">
          <a:solidFill>
            <a:schemeClr val="tx1"/>
          </a:solidFill>
          <a:latin typeface="Candara" pitchFamily="34" charset="0"/>
          <a:ea typeface="+mn-ea"/>
          <a:cs typeface="+mn-cs"/>
        </a:defRPr>
      </a:lvl1pPr>
      <a:lvl2pPr marL="457200" indent="0" algn="l" defTabSz="914400" rtl="0" eaLnBrk="1" latinLnBrk="0" hangingPunct="1">
        <a:spcBef>
          <a:spcPct val="20000"/>
        </a:spcBef>
        <a:buFontTx/>
        <a:buNone/>
        <a:defRPr sz="2800" b="1" kern="1200">
          <a:solidFill>
            <a:schemeClr val="tx1"/>
          </a:solidFill>
          <a:latin typeface="Candara" pitchFamily="34" charset="0"/>
          <a:ea typeface="+mn-ea"/>
          <a:cs typeface="+mn-cs"/>
        </a:defRPr>
      </a:lvl2pPr>
      <a:lvl3pPr marL="914400" indent="0" algn="l" defTabSz="914400" rtl="0" eaLnBrk="1" latinLnBrk="0" hangingPunct="1">
        <a:spcBef>
          <a:spcPct val="20000"/>
        </a:spcBef>
        <a:buFontTx/>
        <a:buNone/>
        <a:defRPr sz="2400" b="1" kern="1200">
          <a:solidFill>
            <a:schemeClr val="tx1"/>
          </a:solidFill>
          <a:latin typeface="Candara" pitchFamily="34" charset="0"/>
          <a:ea typeface="+mn-ea"/>
          <a:cs typeface="+mn-cs"/>
        </a:defRPr>
      </a:lvl3pPr>
      <a:lvl4pPr marL="1371600" indent="0" algn="l" defTabSz="914400" rtl="0" eaLnBrk="1" latinLnBrk="0" hangingPunct="1">
        <a:spcBef>
          <a:spcPct val="20000"/>
        </a:spcBef>
        <a:buFontTx/>
        <a:buNone/>
        <a:defRPr sz="2000" b="1" kern="1200">
          <a:solidFill>
            <a:schemeClr val="tx1"/>
          </a:solidFill>
          <a:latin typeface="Candara" pitchFamily="34" charset="0"/>
          <a:ea typeface="+mn-ea"/>
          <a:cs typeface="+mn-cs"/>
        </a:defRPr>
      </a:lvl4pPr>
      <a:lvl5pPr marL="1828800" indent="0" algn="l" defTabSz="914400" rtl="0" eaLnBrk="1" latinLnBrk="0" hangingPunct="1">
        <a:spcBef>
          <a:spcPct val="20000"/>
        </a:spcBef>
        <a:buFontTx/>
        <a:buNone/>
        <a:defRPr sz="2000" b="1" kern="1200">
          <a:solidFill>
            <a:schemeClr val="tx1"/>
          </a:solidFill>
          <a:latin typeface="Candara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14400"/>
          </a:xfrm>
          <a:prstGeom prst="rect">
            <a:avLst/>
          </a:prstGeom>
          <a:blipFill>
            <a:blip r:embed="rId4">
              <a:extLst/>
            </a:blip>
            <a:stretch>
              <a:fillRect/>
            </a:stretch>
          </a:blip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0" y="1722437"/>
            <a:ext cx="91440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71700" y="6629400"/>
            <a:ext cx="4800600" cy="228600"/>
          </a:xfrm>
          <a:prstGeom prst="rect">
            <a:avLst/>
          </a:prstGeom>
        </p:spPr>
        <p:txBody>
          <a:bodyPr/>
          <a:lstStyle>
            <a:lvl1pPr algn="ctr">
              <a:defRPr sz="1100" i="0" cap="small" spc="400" baseline="0" smtClean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4457686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F44DE6-8B77-400C-8F66-8B96B952C9B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71700" y="6629400"/>
            <a:ext cx="4800600" cy="228600"/>
          </a:xfrm>
          <a:prstGeom prst="rect">
            <a:avLst/>
          </a:prstGeom>
        </p:spPr>
        <p:txBody>
          <a:bodyPr/>
          <a:lstStyle>
            <a:lvl1pPr algn="ctr">
              <a:defRPr sz="1100" i="0" cap="small" spc="400" baseline="0" smtClean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03875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512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39000" y="6629400"/>
            <a:ext cx="19050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8C80E936-C63C-43A2-9E7F-B6560F63783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71700" y="6629400"/>
            <a:ext cx="4800600" cy="228600"/>
          </a:xfrm>
          <a:prstGeom prst="rect">
            <a:avLst/>
          </a:prstGeom>
        </p:spPr>
        <p:txBody>
          <a:bodyPr/>
          <a:lstStyle>
            <a:lvl1pPr algn="ctr">
              <a:defRPr sz="1100" i="0" cap="small" spc="400" baseline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b="1" kern="1200">
          <a:solidFill>
            <a:schemeClr val="tx1"/>
          </a:solidFill>
          <a:latin typeface="Candara" pitchFamily="34" charset="0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itchFamily="34" charset="0"/>
        </a:defRPr>
      </a:lvl9pPr>
    </p:titleStyle>
    <p:bodyStyle>
      <a:lvl1pPr marL="0" indent="0" algn="l" rtl="0" eaLnBrk="1" fontAlgn="base" hangingPunct="1">
        <a:spcBef>
          <a:spcPct val="20000"/>
        </a:spcBef>
        <a:spcAft>
          <a:spcPct val="0"/>
        </a:spcAft>
        <a:buFontTx/>
        <a:buNone/>
        <a:defRPr sz="3600" b="1" kern="1200">
          <a:solidFill>
            <a:schemeClr val="tx1"/>
          </a:solidFill>
          <a:latin typeface="Candara" pitchFamily="34" charset="0"/>
          <a:ea typeface="+mn-ea"/>
          <a:cs typeface="+mn-cs"/>
        </a:defRPr>
      </a:lvl1pPr>
      <a:lvl2pPr marL="457200" indent="0" algn="l" rtl="0" eaLnBrk="1" fontAlgn="base" hangingPunct="1">
        <a:spcBef>
          <a:spcPct val="20000"/>
        </a:spcBef>
        <a:spcAft>
          <a:spcPct val="0"/>
        </a:spcAft>
        <a:buFontTx/>
        <a:buNone/>
        <a:defRPr sz="3200" b="1" kern="1200">
          <a:solidFill>
            <a:schemeClr val="tx1"/>
          </a:solidFill>
          <a:latin typeface="Candara" pitchFamily="34" charset="0"/>
          <a:ea typeface="+mn-ea"/>
          <a:cs typeface="+mn-cs"/>
        </a:defRPr>
      </a:lvl2pPr>
      <a:lvl3pPr marL="914400" indent="0" algn="l" rtl="0" eaLnBrk="1" fontAlgn="base" hangingPunct="1">
        <a:spcBef>
          <a:spcPct val="20000"/>
        </a:spcBef>
        <a:spcAft>
          <a:spcPct val="0"/>
        </a:spcAft>
        <a:buFontTx/>
        <a:buNone/>
        <a:defRPr sz="2800" b="1" kern="1200">
          <a:solidFill>
            <a:schemeClr val="tx1"/>
          </a:solidFill>
          <a:latin typeface="Candara" pitchFamily="34" charset="0"/>
          <a:ea typeface="+mn-ea"/>
          <a:cs typeface="+mn-cs"/>
        </a:defRPr>
      </a:lvl3pPr>
      <a:lvl4pPr marL="1371600" indent="0" algn="l" rtl="0" eaLnBrk="1" fontAlgn="base" hangingPunct="1">
        <a:spcBef>
          <a:spcPct val="20000"/>
        </a:spcBef>
        <a:spcAft>
          <a:spcPct val="0"/>
        </a:spcAft>
        <a:buFontTx/>
        <a:buNone/>
        <a:defRPr sz="2400" b="1" kern="1200">
          <a:solidFill>
            <a:schemeClr val="tx1"/>
          </a:solidFill>
          <a:latin typeface="Candara" pitchFamily="34" charset="0"/>
          <a:ea typeface="+mn-ea"/>
          <a:cs typeface="+mn-cs"/>
        </a:defRPr>
      </a:lvl4pPr>
      <a:lvl5pPr marL="1828800" indent="0" algn="l" rtl="0" eaLnBrk="1" fontAlgn="base" hangingPunct="1">
        <a:spcBef>
          <a:spcPct val="20000"/>
        </a:spcBef>
        <a:spcAft>
          <a:spcPct val="0"/>
        </a:spcAft>
        <a:buFontTx/>
        <a:buNone/>
        <a:defRPr sz="2400" b="1" kern="1200">
          <a:solidFill>
            <a:schemeClr val="tx1"/>
          </a:solidFill>
          <a:latin typeface="Candara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ight Arrow 8"/>
          <p:cNvSpPr/>
          <p:nvPr/>
        </p:nvSpPr>
        <p:spPr>
          <a:xfrm>
            <a:off x="0" y="0"/>
            <a:ext cx="7543800" cy="1161633"/>
          </a:xfrm>
          <a:prstGeom prst="rightArrow">
            <a:avLst>
              <a:gd name="adj1" fmla="val 50000"/>
              <a:gd name="adj2" fmla="val 78749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b="1" spc="60" dirty="0" smtClean="0">
                <a:ln w="9000" cmpd="sng">
                  <a:noFill/>
                  <a:prstDash val="solid"/>
                </a:ln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8000" endPos="45000" dist="1000" dir="5400000" sy="-100000" algn="bl" rotWithShape="0"/>
                </a:effectLst>
                <a:latin typeface="Century Gothic" pitchFamily="34" charset="0"/>
                <a:cs typeface="Courier New" pitchFamily="49" charset="0"/>
              </a:rPr>
              <a:t>Active Learning: Practice</a:t>
            </a:r>
            <a:endParaRPr lang="en-US" sz="3200" b="1" spc="60" dirty="0">
              <a:ln w="9000" cmpd="sng">
                <a:noFill/>
                <a:prstDash val="solid"/>
              </a:ln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12700" stA="28000" endPos="45000" dist="1000" dir="5400000" sy="-100000" algn="bl" rotWithShape="0"/>
              </a:effectLst>
              <a:latin typeface="Century Gothic" pitchFamily="34" charset="0"/>
              <a:cs typeface="Courier New" pitchFamily="49" charset="0"/>
            </a:endParaRPr>
          </a:p>
        </p:txBody>
      </p:sp>
      <p:pic>
        <p:nvPicPr>
          <p:cNvPr id="12292" name="Picture 11" descr="Pencil_8160.JP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95042" y="47416"/>
            <a:ext cx="2248958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6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228600" y="1295400"/>
            <a:ext cx="8458200" cy="5060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13" name="Oval 12"/>
          <p:cNvSpPr/>
          <p:nvPr/>
        </p:nvSpPr>
        <p:spPr>
          <a:xfrm>
            <a:off x="8462841" y="6168900"/>
            <a:ext cx="609600" cy="625492"/>
          </a:xfrm>
          <a:prstGeom prst="ellipse">
            <a:avLst/>
          </a:prstGeom>
          <a:solidFill>
            <a:srgbClr val="FFFF99"/>
          </a:solidFill>
          <a:ln>
            <a:solidFill>
              <a:srgbClr val="FFFF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hlinkClick r:id="rId5" action="ppaction://hlinksldjump"/>
          </p:cNvPr>
          <p:cNvSpPr txBox="1"/>
          <p:nvPr/>
        </p:nvSpPr>
        <p:spPr>
          <a:xfrm>
            <a:off x="8493643" y="6262990"/>
            <a:ext cx="65499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 smtClean="0">
                <a:latin typeface="Candara" pitchFamily="34" charset="0"/>
                <a:hlinkClick r:id="rId5" action="ppaction://hlinksldjump"/>
              </a:rPr>
              <a:t>Back to Table of contents</a:t>
            </a:r>
            <a:endParaRPr lang="en-US" sz="800" b="1" dirty="0" smtClean="0">
              <a:latin typeface="Candara" pitchFamily="34" charset="0"/>
            </a:endParaRPr>
          </a:p>
          <a:p>
            <a:endParaRPr lang="en-US" sz="1000" dirty="0">
              <a:latin typeface="Candara" pitchFamily="34" charset="0"/>
            </a:endParaRPr>
          </a:p>
        </p:txBody>
      </p:sp>
      <p:sp>
        <p:nvSpPr>
          <p:cNvPr id="8" name="Right Arrow 7">
            <a:hlinkClick r:id="" action="ppaction://noaction"/>
          </p:cNvPr>
          <p:cNvSpPr/>
          <p:nvPr/>
        </p:nvSpPr>
        <p:spPr>
          <a:xfrm>
            <a:off x="0" y="6081474"/>
            <a:ext cx="1524000" cy="776526"/>
          </a:xfrm>
          <a:prstGeom prst="rightArrow">
            <a:avLst>
              <a:gd name="adj1" fmla="val 47162"/>
              <a:gd name="adj2" fmla="val 48581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900" b="1" spc="60" dirty="0" smtClean="0">
              <a:ln w="9000" cmpd="sng">
                <a:noFill/>
                <a:prstDash val="solid"/>
              </a:ln>
              <a:solidFill>
                <a:schemeClr val="accent6">
                  <a:lumMod val="75000"/>
                </a:schemeClr>
              </a:solidFill>
              <a:effectLst>
                <a:reflection blurRad="12700" stA="28000" endPos="45000" dist="1000" dir="5400000" sy="-100000" algn="bl" rotWithShape="0"/>
              </a:effectLst>
              <a:latin typeface="Century Gothic" pitchFamily="34" charset="0"/>
              <a:cs typeface="Courier New" pitchFamily="49" charset="0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900" b="1" spc="60" dirty="0">
              <a:ln w="9000" cmpd="sng">
                <a:noFill/>
                <a:prstDash val="solid"/>
              </a:ln>
              <a:solidFill>
                <a:schemeClr val="accent6">
                  <a:lumMod val="75000"/>
                </a:schemeClr>
              </a:solidFill>
              <a:effectLst>
                <a:reflection blurRad="12700" stA="28000" endPos="45000" dist="1000" dir="5400000" sy="-100000" algn="bl" rotWithShape="0"/>
              </a:effectLst>
              <a:latin typeface="Century Gothic" pitchFamily="34" charset="0"/>
              <a:cs typeface="Courier New" pitchFamily="49" charset="0"/>
            </a:endParaRPr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71700" y="6629400"/>
            <a:ext cx="4800600" cy="228600"/>
          </a:xfrm>
          <a:prstGeom prst="rect">
            <a:avLst/>
          </a:prstGeom>
        </p:spPr>
        <p:txBody>
          <a:bodyPr/>
          <a:lstStyle>
            <a:lvl1pPr algn="ctr">
              <a:defRPr sz="1100" i="0" cap="small" spc="400" baseline="0" smtClean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</p:sldLayoutIdLst>
  <p:transition>
    <p:fade thruBlk="1"/>
  </p:transition>
  <p:timing>
    <p:tnLst>
      <p:par>
        <p:cTn id="1" dur="indefinite" restart="never" nodeType="tmRoot"/>
      </p:par>
    </p:tnLst>
  </p:timing>
  <p:hf sldNum="0"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b="1" i="1" kern="1200">
          <a:noFill/>
          <a:latin typeface="Century Gothic" pitchFamily="34" charset="0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 b="1" i="1">
          <a:solidFill>
            <a:schemeClr val="tx1"/>
          </a:solidFill>
          <a:latin typeface="Century Gothic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 b="1" i="1">
          <a:solidFill>
            <a:schemeClr val="tx1"/>
          </a:solidFill>
          <a:latin typeface="Century Gothic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 b="1" i="1">
          <a:solidFill>
            <a:schemeClr val="tx1"/>
          </a:solidFill>
          <a:latin typeface="Century Gothic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 b="1" i="1">
          <a:solidFill>
            <a:schemeClr val="tx1"/>
          </a:solidFill>
          <a:latin typeface="Century Gothic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 b="1" i="1">
          <a:solidFill>
            <a:schemeClr val="tx1"/>
          </a:solidFill>
          <a:latin typeface="Century Gothic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 b="1" i="1">
          <a:solidFill>
            <a:schemeClr val="tx1"/>
          </a:solidFill>
          <a:latin typeface="Century Gothic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 b="1" i="1">
          <a:solidFill>
            <a:schemeClr val="tx1"/>
          </a:solidFill>
          <a:latin typeface="Century Gothic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 b="1" i="1">
          <a:solidFill>
            <a:schemeClr val="tx1"/>
          </a:solidFill>
          <a:latin typeface="Century Gothic" pitchFamily="34" charset="0"/>
        </a:defRPr>
      </a:lvl9pPr>
    </p:titleStyle>
    <p:bodyStyle>
      <a:lvl1pPr marL="0" indent="0" algn="l" rtl="0" eaLnBrk="1" fontAlgn="base" hangingPunct="1">
        <a:spcBef>
          <a:spcPct val="20000"/>
        </a:spcBef>
        <a:spcAft>
          <a:spcPct val="0"/>
        </a:spcAft>
        <a:buFontTx/>
        <a:buNone/>
        <a:defRPr sz="3600" b="1" kern="1200" spc="100">
          <a:solidFill>
            <a:schemeClr val="tx1"/>
          </a:solidFill>
          <a:latin typeface="Candara" pitchFamily="34" charset="0"/>
          <a:ea typeface="+mn-ea"/>
          <a:cs typeface="Tahoma" pitchFamily="34" charset="0"/>
        </a:defRPr>
      </a:lvl1pPr>
      <a:lvl2pPr marL="457200" indent="0" algn="l" rtl="0" eaLnBrk="1" fontAlgn="base" hangingPunct="1">
        <a:spcBef>
          <a:spcPct val="20000"/>
        </a:spcBef>
        <a:spcAft>
          <a:spcPct val="0"/>
        </a:spcAft>
        <a:buFontTx/>
        <a:buNone/>
        <a:defRPr sz="3200" b="1" kern="1200" spc="100">
          <a:solidFill>
            <a:schemeClr val="tx1"/>
          </a:solidFill>
          <a:latin typeface="Candara" pitchFamily="34" charset="0"/>
          <a:ea typeface="+mn-ea"/>
          <a:cs typeface="Tahoma" pitchFamily="34" charset="0"/>
        </a:defRPr>
      </a:lvl2pPr>
      <a:lvl3pPr marL="914400" indent="0" algn="l" rtl="0" eaLnBrk="1" fontAlgn="base" hangingPunct="1">
        <a:spcBef>
          <a:spcPct val="20000"/>
        </a:spcBef>
        <a:spcAft>
          <a:spcPct val="0"/>
        </a:spcAft>
        <a:buFontTx/>
        <a:buNone/>
        <a:defRPr sz="2800" b="1" kern="1200" spc="100">
          <a:solidFill>
            <a:schemeClr val="tx1"/>
          </a:solidFill>
          <a:latin typeface="Candara" pitchFamily="34" charset="0"/>
          <a:ea typeface="+mn-ea"/>
          <a:cs typeface="Tahoma" pitchFamily="34" charset="0"/>
        </a:defRPr>
      </a:lvl3pPr>
      <a:lvl4pPr marL="1371600" indent="0" algn="l" rtl="0" eaLnBrk="1" fontAlgn="base" hangingPunct="1">
        <a:spcBef>
          <a:spcPct val="20000"/>
        </a:spcBef>
        <a:spcAft>
          <a:spcPct val="0"/>
        </a:spcAft>
        <a:buFontTx/>
        <a:buNone/>
        <a:defRPr sz="2400" b="1" kern="1200" spc="100">
          <a:solidFill>
            <a:schemeClr val="tx1"/>
          </a:solidFill>
          <a:latin typeface="Candara" pitchFamily="34" charset="0"/>
          <a:ea typeface="+mn-ea"/>
          <a:cs typeface="Tahoma" pitchFamily="34" charset="0"/>
        </a:defRPr>
      </a:lvl4pPr>
      <a:lvl5pPr marL="1828800" indent="0" algn="l" rtl="0" eaLnBrk="1" fontAlgn="base" hangingPunct="1">
        <a:spcBef>
          <a:spcPct val="20000"/>
        </a:spcBef>
        <a:spcAft>
          <a:spcPct val="0"/>
        </a:spcAft>
        <a:buFontTx/>
        <a:buNone/>
        <a:defRPr sz="2400" b="1" kern="1200" spc="100">
          <a:solidFill>
            <a:schemeClr val="tx1"/>
          </a:solidFill>
          <a:latin typeface="Candara" pitchFamily="34" charset="0"/>
          <a:ea typeface="+mn-ea"/>
          <a:cs typeface="Tahoma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ight Arrow 8"/>
          <p:cNvSpPr/>
          <p:nvPr/>
        </p:nvSpPr>
        <p:spPr>
          <a:xfrm>
            <a:off x="0" y="0"/>
            <a:ext cx="7543800" cy="1161633"/>
          </a:xfrm>
          <a:prstGeom prst="rightArrow">
            <a:avLst>
              <a:gd name="adj1" fmla="val 50000"/>
              <a:gd name="adj2" fmla="val 78749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b="1" spc="60" dirty="0" smtClean="0">
                <a:ln w="9000" cmpd="sng">
                  <a:noFill/>
                  <a:prstDash val="solid"/>
                </a:ln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8000" endPos="45000" dist="1000" dir="5400000" sy="-100000" algn="bl" rotWithShape="0"/>
                </a:effectLst>
                <a:latin typeface="Century Gothic" pitchFamily="34" charset="0"/>
                <a:cs typeface="Courier New" pitchFamily="49" charset="0"/>
              </a:rPr>
              <a:t>Active Learning: Application</a:t>
            </a:r>
            <a:endParaRPr lang="en-US" sz="3200" b="1" spc="60" dirty="0">
              <a:ln w="9000" cmpd="sng">
                <a:noFill/>
                <a:prstDash val="solid"/>
              </a:ln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12700" stA="28000" endPos="45000" dist="1000" dir="5400000" sy="-100000" algn="bl" rotWithShape="0"/>
              </a:effectLst>
              <a:latin typeface="Century Gothic" pitchFamily="34" charset="0"/>
              <a:cs typeface="Courier New" pitchFamily="49" charset="0"/>
            </a:endParaRPr>
          </a:p>
        </p:txBody>
      </p:sp>
      <p:sp>
        <p:nvSpPr>
          <p:cNvPr id="1026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228600" y="1295400"/>
            <a:ext cx="8458200" cy="5060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10" name="Oval 9"/>
          <p:cNvSpPr/>
          <p:nvPr/>
        </p:nvSpPr>
        <p:spPr>
          <a:xfrm>
            <a:off x="8462841" y="6168900"/>
            <a:ext cx="609600" cy="625492"/>
          </a:xfrm>
          <a:prstGeom prst="ellipse">
            <a:avLst/>
          </a:prstGeom>
          <a:solidFill>
            <a:srgbClr val="FFFF99"/>
          </a:solidFill>
          <a:ln>
            <a:solidFill>
              <a:srgbClr val="FFFF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hlinkClick r:id="rId4" action="ppaction://hlinksldjump"/>
          </p:cNvPr>
          <p:cNvSpPr txBox="1"/>
          <p:nvPr/>
        </p:nvSpPr>
        <p:spPr>
          <a:xfrm>
            <a:off x="8493643" y="6262990"/>
            <a:ext cx="65499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 smtClean="0">
                <a:latin typeface="Candara" pitchFamily="34" charset="0"/>
                <a:hlinkClick r:id="rId4" action="ppaction://hlinksldjump"/>
              </a:rPr>
              <a:t>Back to Table of contents</a:t>
            </a:r>
            <a:endParaRPr lang="en-US" sz="800" b="1" dirty="0" smtClean="0">
              <a:latin typeface="Candara" pitchFamily="34" charset="0"/>
            </a:endParaRPr>
          </a:p>
          <a:p>
            <a:endParaRPr lang="en-US" sz="1000" dirty="0">
              <a:latin typeface="Candara" pitchFamily="34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4184" y="304800"/>
            <a:ext cx="1609816" cy="609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ight Arrow 7">
            <a:hlinkClick r:id="" action="ppaction://noaction"/>
          </p:cNvPr>
          <p:cNvSpPr/>
          <p:nvPr/>
        </p:nvSpPr>
        <p:spPr>
          <a:xfrm>
            <a:off x="0" y="6081474"/>
            <a:ext cx="1524000" cy="776526"/>
          </a:xfrm>
          <a:prstGeom prst="rightArrow">
            <a:avLst>
              <a:gd name="adj1" fmla="val 47162"/>
              <a:gd name="adj2" fmla="val 48581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900" b="1" spc="60" dirty="0" smtClean="0">
              <a:ln w="9000" cmpd="sng">
                <a:noFill/>
                <a:prstDash val="solid"/>
              </a:ln>
              <a:solidFill>
                <a:schemeClr val="accent6">
                  <a:lumMod val="75000"/>
                </a:schemeClr>
              </a:solidFill>
              <a:effectLst>
                <a:reflection blurRad="12700" stA="28000" endPos="45000" dist="1000" dir="5400000" sy="-100000" algn="bl" rotWithShape="0"/>
              </a:effectLst>
              <a:latin typeface="Century Gothic" pitchFamily="34" charset="0"/>
              <a:cs typeface="Courier New" pitchFamily="49" charset="0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900" b="1" spc="60" dirty="0">
              <a:ln w="9000" cmpd="sng">
                <a:noFill/>
                <a:prstDash val="solid"/>
              </a:ln>
              <a:solidFill>
                <a:schemeClr val="accent6">
                  <a:lumMod val="75000"/>
                </a:schemeClr>
              </a:solidFill>
              <a:effectLst>
                <a:reflection blurRad="12700" stA="28000" endPos="45000" dist="1000" dir="5400000" sy="-100000" algn="bl" rotWithShape="0"/>
              </a:effectLst>
              <a:latin typeface="Century Gothic" pitchFamily="34" charset="0"/>
              <a:cs typeface="Courier New" pitchFamily="49" charset="0"/>
            </a:endParaRP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71700" y="6629400"/>
            <a:ext cx="4800600" cy="228600"/>
          </a:xfrm>
          <a:prstGeom prst="rect">
            <a:avLst/>
          </a:prstGeom>
        </p:spPr>
        <p:txBody>
          <a:bodyPr/>
          <a:lstStyle>
            <a:lvl1pPr algn="ctr">
              <a:defRPr sz="1100" i="0" cap="small" spc="400" baseline="0" smtClean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0551399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</p:sldLayoutIdLst>
  <p:transition>
    <p:fade thruBlk="1"/>
  </p:transition>
  <p:timing>
    <p:tnLst>
      <p:par>
        <p:cTn id="1" dur="indefinite" restart="never" nodeType="tmRoot"/>
      </p:par>
    </p:tnLst>
  </p:timing>
  <p:hf sldNum="0"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b="1" i="1" kern="1200">
          <a:noFill/>
          <a:latin typeface="Century Gothic" pitchFamily="34" charset="0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 b="1" i="1">
          <a:solidFill>
            <a:schemeClr val="tx1"/>
          </a:solidFill>
          <a:latin typeface="Century Gothic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 b="1" i="1">
          <a:solidFill>
            <a:schemeClr val="tx1"/>
          </a:solidFill>
          <a:latin typeface="Century Gothic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 b="1" i="1">
          <a:solidFill>
            <a:schemeClr val="tx1"/>
          </a:solidFill>
          <a:latin typeface="Century Gothic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 b="1" i="1">
          <a:solidFill>
            <a:schemeClr val="tx1"/>
          </a:solidFill>
          <a:latin typeface="Century Gothic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 b="1" i="1">
          <a:solidFill>
            <a:schemeClr val="tx1"/>
          </a:solidFill>
          <a:latin typeface="Century Gothic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 b="1" i="1">
          <a:solidFill>
            <a:schemeClr val="tx1"/>
          </a:solidFill>
          <a:latin typeface="Century Gothic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 b="1" i="1">
          <a:solidFill>
            <a:schemeClr val="tx1"/>
          </a:solidFill>
          <a:latin typeface="Century Gothic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 b="1" i="1">
          <a:solidFill>
            <a:schemeClr val="tx1"/>
          </a:solidFill>
          <a:latin typeface="Century Gothic" pitchFamily="34" charset="0"/>
        </a:defRPr>
      </a:lvl9pPr>
    </p:titleStyle>
    <p:bodyStyle>
      <a:lvl1pPr marL="0" indent="0" algn="l" rtl="0" eaLnBrk="1" fontAlgn="base" hangingPunct="1">
        <a:spcBef>
          <a:spcPct val="20000"/>
        </a:spcBef>
        <a:spcAft>
          <a:spcPct val="0"/>
        </a:spcAft>
        <a:buFontTx/>
        <a:buNone/>
        <a:defRPr sz="3600" b="1" kern="1200" spc="100">
          <a:solidFill>
            <a:schemeClr val="tx1"/>
          </a:solidFill>
          <a:latin typeface="Candara" pitchFamily="34" charset="0"/>
          <a:ea typeface="+mn-ea"/>
          <a:cs typeface="Tahoma" pitchFamily="34" charset="0"/>
        </a:defRPr>
      </a:lvl1pPr>
      <a:lvl2pPr marL="457200" indent="0" algn="l" rtl="0" eaLnBrk="1" fontAlgn="base" hangingPunct="1">
        <a:spcBef>
          <a:spcPct val="20000"/>
        </a:spcBef>
        <a:spcAft>
          <a:spcPct val="0"/>
        </a:spcAft>
        <a:buFontTx/>
        <a:buNone/>
        <a:defRPr sz="3200" b="1" kern="1200" spc="100">
          <a:solidFill>
            <a:schemeClr val="tx1"/>
          </a:solidFill>
          <a:latin typeface="Candara" pitchFamily="34" charset="0"/>
          <a:ea typeface="+mn-ea"/>
          <a:cs typeface="Tahoma" pitchFamily="34" charset="0"/>
        </a:defRPr>
      </a:lvl2pPr>
      <a:lvl3pPr marL="914400" indent="0" algn="l" rtl="0" eaLnBrk="1" fontAlgn="base" hangingPunct="1">
        <a:spcBef>
          <a:spcPct val="20000"/>
        </a:spcBef>
        <a:spcAft>
          <a:spcPct val="0"/>
        </a:spcAft>
        <a:buFontTx/>
        <a:buNone/>
        <a:defRPr sz="2800" b="1" kern="1200" spc="100">
          <a:solidFill>
            <a:schemeClr val="tx1"/>
          </a:solidFill>
          <a:latin typeface="Candara" pitchFamily="34" charset="0"/>
          <a:ea typeface="+mn-ea"/>
          <a:cs typeface="Tahoma" pitchFamily="34" charset="0"/>
        </a:defRPr>
      </a:lvl3pPr>
      <a:lvl4pPr marL="1371600" indent="0" algn="l" rtl="0" eaLnBrk="1" fontAlgn="base" hangingPunct="1">
        <a:spcBef>
          <a:spcPct val="20000"/>
        </a:spcBef>
        <a:spcAft>
          <a:spcPct val="0"/>
        </a:spcAft>
        <a:buFontTx/>
        <a:buNone/>
        <a:defRPr sz="2400" b="1" kern="1200" spc="100">
          <a:solidFill>
            <a:schemeClr val="tx1"/>
          </a:solidFill>
          <a:latin typeface="Candara" pitchFamily="34" charset="0"/>
          <a:ea typeface="+mn-ea"/>
          <a:cs typeface="Tahoma" pitchFamily="34" charset="0"/>
        </a:defRPr>
      </a:lvl4pPr>
      <a:lvl5pPr marL="1828800" indent="0" algn="l" rtl="0" eaLnBrk="1" fontAlgn="base" hangingPunct="1">
        <a:spcBef>
          <a:spcPct val="20000"/>
        </a:spcBef>
        <a:spcAft>
          <a:spcPct val="0"/>
        </a:spcAft>
        <a:buFontTx/>
        <a:buNone/>
        <a:defRPr sz="2400" b="1" kern="1200" spc="100">
          <a:solidFill>
            <a:schemeClr val="tx1"/>
          </a:solidFill>
          <a:latin typeface="Candara" pitchFamily="34" charset="0"/>
          <a:ea typeface="+mn-ea"/>
          <a:cs typeface="Tahoma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543800" y="0"/>
            <a:ext cx="1600200" cy="95410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endParaRPr lang="en-US" sz="1400" dirty="0" smtClean="0"/>
          </a:p>
          <a:p>
            <a:endParaRPr lang="en-US" sz="1400" dirty="0" smtClean="0"/>
          </a:p>
          <a:p>
            <a:endParaRPr lang="en-US" sz="1400" dirty="0" smtClean="0"/>
          </a:p>
          <a:p>
            <a:endParaRPr lang="en-US" sz="1400" dirty="0"/>
          </a:p>
        </p:txBody>
      </p:sp>
      <p:sp>
        <p:nvSpPr>
          <p:cNvPr id="9" name="Right Arrow 8"/>
          <p:cNvSpPr/>
          <p:nvPr/>
        </p:nvSpPr>
        <p:spPr>
          <a:xfrm>
            <a:off x="0" y="0"/>
            <a:ext cx="7543800" cy="1161633"/>
          </a:xfrm>
          <a:prstGeom prst="rightArrow">
            <a:avLst>
              <a:gd name="adj1" fmla="val 50000"/>
              <a:gd name="adj2" fmla="val 78749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b="1" spc="60" dirty="0" smtClean="0">
                <a:ln w="9000" cmpd="sng">
                  <a:noFill/>
                  <a:prstDash val="solid"/>
                </a:ln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8000" endPos="45000" dist="1000" dir="5400000" sy="-100000" algn="bl" rotWithShape="0"/>
                </a:effectLst>
                <a:latin typeface="Century Gothic" pitchFamily="34" charset="0"/>
                <a:cs typeface="Courier New" pitchFamily="49" charset="0"/>
              </a:rPr>
              <a:t>Active Learning: Discussion</a:t>
            </a:r>
            <a:endParaRPr lang="en-US" sz="3200" b="1" spc="60" dirty="0">
              <a:ln w="9000" cmpd="sng">
                <a:noFill/>
                <a:prstDash val="solid"/>
              </a:ln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12700" stA="28000" endPos="45000" dist="1000" dir="5400000" sy="-100000" algn="bl" rotWithShape="0"/>
              </a:effectLst>
              <a:latin typeface="Century Gothic" pitchFamily="34" charset="0"/>
              <a:cs typeface="Courier New" pitchFamily="49" charset="0"/>
            </a:endParaRPr>
          </a:p>
        </p:txBody>
      </p:sp>
      <p:sp>
        <p:nvSpPr>
          <p:cNvPr id="1026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228600" y="1295400"/>
            <a:ext cx="8458200" cy="5060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13" name="Oval 12"/>
          <p:cNvSpPr/>
          <p:nvPr/>
        </p:nvSpPr>
        <p:spPr>
          <a:xfrm>
            <a:off x="8462841" y="6168900"/>
            <a:ext cx="609600" cy="625492"/>
          </a:xfrm>
          <a:prstGeom prst="ellipse">
            <a:avLst/>
          </a:prstGeom>
          <a:solidFill>
            <a:srgbClr val="FFFF99"/>
          </a:solidFill>
          <a:ln>
            <a:solidFill>
              <a:srgbClr val="FFFF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hlinkClick r:id="rId4" action="ppaction://hlinksldjump"/>
          </p:cNvPr>
          <p:cNvSpPr txBox="1"/>
          <p:nvPr/>
        </p:nvSpPr>
        <p:spPr>
          <a:xfrm>
            <a:off x="8493643" y="6262990"/>
            <a:ext cx="65499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 smtClean="0">
                <a:latin typeface="Candara" pitchFamily="34" charset="0"/>
                <a:hlinkClick r:id="rId4" action="ppaction://hlinksldjump"/>
              </a:rPr>
              <a:t>Back to Table of contents</a:t>
            </a:r>
            <a:endParaRPr lang="en-US" sz="800" b="1" dirty="0" smtClean="0">
              <a:latin typeface="Candara" pitchFamily="34" charset="0"/>
            </a:endParaRPr>
          </a:p>
          <a:p>
            <a:endParaRPr lang="en-US" sz="1000" dirty="0">
              <a:latin typeface="Candara" pitchFamily="34" charset="0"/>
            </a:endParaRPr>
          </a:p>
        </p:txBody>
      </p:sp>
      <p:pic>
        <p:nvPicPr>
          <p:cNvPr id="2" name="Picture 2" descr="Man thinking"/>
          <p:cNvPicPr>
            <a:picLocks noChangeAspect="1" noChangeArrowheads="1"/>
          </p:cNvPicPr>
          <p:nvPr/>
        </p:nvPicPr>
        <p:blipFill rotWithShape="1">
          <a:blip r:embed="rId5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="" xmlns:a14="http://schemas.microsoft.com/office/drawing/2010/main">
                  <a14:imgLayer r:embed="rId6">
                    <a14:imgEffect>
                      <a14:backgroundRemoval t="0" b="100000" l="0" r="98995"/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rcRect b="12432"/>
          <a:stretch/>
        </p:blipFill>
        <p:spPr bwMode="auto">
          <a:xfrm flipH="1">
            <a:off x="7536595" y="108569"/>
            <a:ext cx="780664" cy="8381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Man thinking"/>
          <p:cNvPicPr>
            <a:picLocks noChangeAspect="1" noChangeArrowheads="1"/>
          </p:cNvPicPr>
          <p:nvPr/>
        </p:nvPicPr>
        <p:blipFill rotWithShape="1">
          <a:blip r:embed="rId5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="" xmlns:a14="http://schemas.microsoft.com/office/drawing/2010/main">
                  <a14:imgLayer r:embed="rId6">
                    <a14:imgEffect>
                      <a14:backgroundRemoval t="0" b="100000" l="0" r="98995"/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rcRect b="12432"/>
          <a:stretch/>
        </p:blipFill>
        <p:spPr bwMode="auto">
          <a:xfrm>
            <a:off x="8370066" y="108568"/>
            <a:ext cx="780664" cy="8381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ight Arrow 10">
            <a:hlinkClick r:id="" action="ppaction://noaction"/>
          </p:cNvPr>
          <p:cNvSpPr/>
          <p:nvPr/>
        </p:nvSpPr>
        <p:spPr>
          <a:xfrm>
            <a:off x="0" y="6081474"/>
            <a:ext cx="1524000" cy="776526"/>
          </a:xfrm>
          <a:prstGeom prst="rightArrow">
            <a:avLst>
              <a:gd name="adj1" fmla="val 47162"/>
              <a:gd name="adj2" fmla="val 48581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900" b="1" spc="60" dirty="0" smtClean="0">
              <a:ln w="9000" cmpd="sng">
                <a:noFill/>
                <a:prstDash val="solid"/>
              </a:ln>
              <a:solidFill>
                <a:schemeClr val="accent6">
                  <a:lumMod val="75000"/>
                </a:schemeClr>
              </a:solidFill>
              <a:effectLst>
                <a:reflection blurRad="12700" stA="28000" endPos="45000" dist="1000" dir="5400000" sy="-100000" algn="bl" rotWithShape="0"/>
              </a:effectLst>
              <a:latin typeface="Century Gothic" pitchFamily="34" charset="0"/>
              <a:cs typeface="Courier New" pitchFamily="49" charset="0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900" b="1" spc="60" dirty="0">
              <a:ln w="9000" cmpd="sng">
                <a:noFill/>
                <a:prstDash val="solid"/>
              </a:ln>
              <a:solidFill>
                <a:schemeClr val="accent6">
                  <a:lumMod val="75000"/>
                </a:schemeClr>
              </a:solidFill>
              <a:effectLst>
                <a:reflection blurRad="12700" stA="28000" endPos="45000" dist="1000" dir="5400000" sy="-100000" algn="bl" rotWithShape="0"/>
              </a:effectLst>
              <a:latin typeface="Century Gothic" pitchFamily="34" charset="0"/>
              <a:cs typeface="Courier New" pitchFamily="49" charset="0"/>
            </a:endParaRPr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71700" y="6629400"/>
            <a:ext cx="4800600" cy="228600"/>
          </a:xfrm>
          <a:prstGeom prst="rect">
            <a:avLst/>
          </a:prstGeom>
        </p:spPr>
        <p:txBody>
          <a:bodyPr/>
          <a:lstStyle>
            <a:lvl1pPr algn="ctr">
              <a:defRPr sz="1100" i="0" cap="small" spc="400" baseline="0" smtClean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9994565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</p:sldLayoutIdLst>
  <p:transition>
    <p:fade thruBlk="1"/>
  </p:transition>
  <p:timing>
    <p:tnLst>
      <p:par>
        <p:cTn id="1" dur="indefinite" restart="never" nodeType="tmRoot"/>
      </p:par>
    </p:tnLst>
  </p:timing>
  <p:hf sldNum="0"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b="1" i="1" kern="1200">
          <a:noFill/>
          <a:latin typeface="Century Gothic" pitchFamily="34" charset="0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 b="1" i="1">
          <a:solidFill>
            <a:schemeClr val="tx1"/>
          </a:solidFill>
          <a:latin typeface="Century Gothic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 b="1" i="1">
          <a:solidFill>
            <a:schemeClr val="tx1"/>
          </a:solidFill>
          <a:latin typeface="Century Gothic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 b="1" i="1">
          <a:solidFill>
            <a:schemeClr val="tx1"/>
          </a:solidFill>
          <a:latin typeface="Century Gothic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 b="1" i="1">
          <a:solidFill>
            <a:schemeClr val="tx1"/>
          </a:solidFill>
          <a:latin typeface="Century Gothic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 b="1" i="1">
          <a:solidFill>
            <a:schemeClr val="tx1"/>
          </a:solidFill>
          <a:latin typeface="Century Gothic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 b="1" i="1">
          <a:solidFill>
            <a:schemeClr val="tx1"/>
          </a:solidFill>
          <a:latin typeface="Century Gothic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 b="1" i="1">
          <a:solidFill>
            <a:schemeClr val="tx1"/>
          </a:solidFill>
          <a:latin typeface="Century Gothic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 b="1" i="1">
          <a:solidFill>
            <a:schemeClr val="tx1"/>
          </a:solidFill>
          <a:latin typeface="Century Gothic" pitchFamily="34" charset="0"/>
        </a:defRPr>
      </a:lvl9pPr>
    </p:titleStyle>
    <p:bodyStyle>
      <a:lvl1pPr marL="0" indent="0" algn="l" rtl="0" eaLnBrk="1" fontAlgn="base" hangingPunct="1">
        <a:spcBef>
          <a:spcPct val="20000"/>
        </a:spcBef>
        <a:spcAft>
          <a:spcPct val="0"/>
        </a:spcAft>
        <a:buFontTx/>
        <a:buNone/>
        <a:defRPr sz="3600" b="1" kern="1200" spc="100">
          <a:solidFill>
            <a:schemeClr val="tx1"/>
          </a:solidFill>
          <a:latin typeface="Candara" pitchFamily="34" charset="0"/>
          <a:ea typeface="+mn-ea"/>
          <a:cs typeface="Tahoma" pitchFamily="34" charset="0"/>
        </a:defRPr>
      </a:lvl1pPr>
      <a:lvl2pPr marL="457200" indent="0" algn="l" rtl="0" eaLnBrk="1" fontAlgn="base" hangingPunct="1">
        <a:spcBef>
          <a:spcPct val="20000"/>
        </a:spcBef>
        <a:spcAft>
          <a:spcPct val="0"/>
        </a:spcAft>
        <a:buFontTx/>
        <a:buNone/>
        <a:defRPr sz="3200" b="1" kern="1200" spc="100">
          <a:solidFill>
            <a:schemeClr val="tx1"/>
          </a:solidFill>
          <a:latin typeface="Candara" pitchFamily="34" charset="0"/>
          <a:ea typeface="+mn-ea"/>
          <a:cs typeface="Tahoma" pitchFamily="34" charset="0"/>
        </a:defRPr>
      </a:lvl2pPr>
      <a:lvl3pPr marL="914400" indent="0" algn="l" rtl="0" eaLnBrk="1" fontAlgn="base" hangingPunct="1">
        <a:spcBef>
          <a:spcPct val="20000"/>
        </a:spcBef>
        <a:spcAft>
          <a:spcPct val="0"/>
        </a:spcAft>
        <a:buFontTx/>
        <a:buNone/>
        <a:defRPr sz="2800" b="1" kern="1200" spc="100">
          <a:solidFill>
            <a:schemeClr val="tx1"/>
          </a:solidFill>
          <a:latin typeface="Candara" pitchFamily="34" charset="0"/>
          <a:ea typeface="+mn-ea"/>
          <a:cs typeface="Tahoma" pitchFamily="34" charset="0"/>
        </a:defRPr>
      </a:lvl3pPr>
      <a:lvl4pPr marL="1371600" indent="0" algn="l" rtl="0" eaLnBrk="1" fontAlgn="base" hangingPunct="1">
        <a:spcBef>
          <a:spcPct val="20000"/>
        </a:spcBef>
        <a:spcAft>
          <a:spcPct val="0"/>
        </a:spcAft>
        <a:buFontTx/>
        <a:buNone/>
        <a:defRPr sz="2400" b="1" kern="1200" spc="100">
          <a:solidFill>
            <a:schemeClr val="tx1"/>
          </a:solidFill>
          <a:latin typeface="Candara" pitchFamily="34" charset="0"/>
          <a:ea typeface="+mn-ea"/>
          <a:cs typeface="Tahoma" pitchFamily="34" charset="0"/>
        </a:defRPr>
      </a:lvl4pPr>
      <a:lvl5pPr marL="1828800" indent="0" algn="l" rtl="0" eaLnBrk="1" fontAlgn="base" hangingPunct="1">
        <a:spcBef>
          <a:spcPct val="20000"/>
        </a:spcBef>
        <a:spcAft>
          <a:spcPct val="0"/>
        </a:spcAft>
        <a:buFontTx/>
        <a:buNone/>
        <a:defRPr sz="2400" b="1" kern="1200" spc="100">
          <a:solidFill>
            <a:schemeClr val="tx1"/>
          </a:solidFill>
          <a:latin typeface="Candara" pitchFamily="34" charset="0"/>
          <a:ea typeface="+mn-ea"/>
          <a:cs typeface="Tahoma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9144000" cy="847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Oval 9"/>
          <p:cNvSpPr/>
          <p:nvPr/>
        </p:nvSpPr>
        <p:spPr>
          <a:xfrm>
            <a:off x="8462841" y="6168900"/>
            <a:ext cx="609600" cy="625492"/>
          </a:xfrm>
          <a:prstGeom prst="ellipse">
            <a:avLst/>
          </a:prstGeom>
          <a:solidFill>
            <a:srgbClr val="FFFF99"/>
          </a:solidFill>
          <a:ln>
            <a:solidFill>
              <a:srgbClr val="FFFF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hlinkClick r:id="rId4" action="ppaction://hlinksldjump"/>
          </p:cNvPr>
          <p:cNvSpPr txBox="1"/>
          <p:nvPr/>
        </p:nvSpPr>
        <p:spPr>
          <a:xfrm>
            <a:off x="8493643" y="6262990"/>
            <a:ext cx="65499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 smtClean="0">
                <a:latin typeface="Candara" pitchFamily="34" charset="0"/>
                <a:hlinkClick r:id="rId4" action="ppaction://hlinksldjump"/>
              </a:rPr>
              <a:t>Back to Table of contents</a:t>
            </a:r>
            <a:endParaRPr lang="en-US" sz="800" b="1" dirty="0" smtClean="0">
              <a:latin typeface="Candara" pitchFamily="34" charset="0"/>
            </a:endParaRPr>
          </a:p>
          <a:p>
            <a:endParaRPr lang="en-US" sz="1000" dirty="0">
              <a:latin typeface="Candara" pitchFamily="34" charset="0"/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71700" y="6629400"/>
            <a:ext cx="4800600" cy="228600"/>
          </a:xfrm>
          <a:prstGeom prst="rect">
            <a:avLst/>
          </a:prstGeom>
        </p:spPr>
        <p:txBody>
          <a:bodyPr/>
          <a:lstStyle>
            <a:lvl1pPr algn="ctr">
              <a:defRPr sz="1100" i="0" cap="small" spc="400" baseline="0" smtClean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42355829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buFontTx/>
        <a:buNone/>
        <a:defRPr sz="3600" b="1" kern="1200">
          <a:solidFill>
            <a:schemeClr val="tx1"/>
          </a:solidFill>
          <a:latin typeface="Candara" pitchFamily="34" charset="0"/>
          <a:ea typeface="+mn-ea"/>
          <a:cs typeface="+mn-cs"/>
        </a:defRPr>
      </a:lvl1pPr>
      <a:lvl2pPr marL="457200" indent="0" algn="l" defTabSz="914400" rtl="0" eaLnBrk="1" latinLnBrk="0" hangingPunct="1">
        <a:spcBef>
          <a:spcPct val="20000"/>
        </a:spcBef>
        <a:buFontTx/>
        <a:buNone/>
        <a:defRPr sz="3200" b="1" kern="1200">
          <a:solidFill>
            <a:schemeClr val="tx1"/>
          </a:solidFill>
          <a:latin typeface="Candara" pitchFamily="34" charset="0"/>
          <a:ea typeface="+mn-ea"/>
          <a:cs typeface="+mn-cs"/>
        </a:defRPr>
      </a:lvl2pPr>
      <a:lvl3pPr marL="914400" indent="0" algn="l" defTabSz="914400" rtl="0" eaLnBrk="1" latinLnBrk="0" hangingPunct="1">
        <a:spcBef>
          <a:spcPct val="20000"/>
        </a:spcBef>
        <a:buFontTx/>
        <a:buNone/>
        <a:defRPr sz="2800" b="1" kern="1200">
          <a:solidFill>
            <a:schemeClr val="tx1"/>
          </a:solidFill>
          <a:latin typeface="Candara" pitchFamily="34" charset="0"/>
          <a:ea typeface="+mn-ea"/>
          <a:cs typeface="+mn-cs"/>
        </a:defRPr>
      </a:lvl3pPr>
      <a:lvl4pPr marL="1371600" indent="0" algn="l" defTabSz="914400" rtl="0" eaLnBrk="1" latinLnBrk="0" hangingPunct="1">
        <a:spcBef>
          <a:spcPct val="20000"/>
        </a:spcBef>
        <a:buFontTx/>
        <a:buNone/>
        <a:defRPr sz="2400" b="1" kern="1200">
          <a:solidFill>
            <a:schemeClr val="tx1"/>
          </a:solidFill>
          <a:latin typeface="Candara" pitchFamily="34" charset="0"/>
          <a:ea typeface="+mn-ea"/>
          <a:cs typeface="+mn-cs"/>
        </a:defRPr>
      </a:lvl4pPr>
      <a:lvl5pPr marL="1828800" indent="0" algn="l" defTabSz="914400" rtl="0" eaLnBrk="1" latinLnBrk="0" hangingPunct="1">
        <a:spcBef>
          <a:spcPct val="20000"/>
        </a:spcBef>
        <a:buFontTx/>
        <a:buNone/>
        <a:defRPr sz="2400" b="1" kern="1200">
          <a:solidFill>
            <a:schemeClr val="tx1"/>
          </a:solidFill>
          <a:latin typeface="Candara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4.xml"/><Relationship Id="rId6" Type="http://schemas.microsoft.com/office/2007/relationships/hdphoto" Target="../media/hdphoto3.wdp"/><Relationship Id="rId4" Type="http://schemas.openxmlformats.org/officeDocument/2006/relationships/image" Target="../media/image3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13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0" y="1295400"/>
            <a:ext cx="9144000" cy="4678363"/>
          </a:xfrm>
        </p:spPr>
        <p:txBody>
          <a:bodyPr/>
          <a:lstStyle/>
          <a:p>
            <a:pPr marL="684213" indent="-342900">
              <a:buBlip>
                <a:blip r:embed="rId2"/>
              </a:buBlip>
            </a:pPr>
            <a:r>
              <a:rPr lang="en-US" sz="2200" dirty="0" smtClean="0"/>
              <a:t>Output Gap</a:t>
            </a:r>
          </a:p>
          <a:p>
            <a:pPr marL="684213" indent="-342900">
              <a:buBlip>
                <a:blip r:embed="rId2"/>
              </a:buBlip>
            </a:pPr>
            <a:r>
              <a:rPr lang="en-US" sz="2200" dirty="0" smtClean="0"/>
              <a:t>AD-AS model : Aggregate Demand and Aggregate Supply</a:t>
            </a:r>
          </a:p>
          <a:p>
            <a:pPr marL="684213" indent="-342900">
              <a:buBlip>
                <a:blip r:embed="rId2"/>
              </a:buBlip>
            </a:pPr>
            <a:r>
              <a:rPr lang="en-US" sz="2200" dirty="0" smtClean="0"/>
              <a:t>SRAS  v. LRAS </a:t>
            </a:r>
          </a:p>
          <a:p>
            <a:pPr marL="684213" indent="-342900">
              <a:buBlip>
                <a:blip r:embed="rId2"/>
              </a:buBlip>
            </a:pPr>
            <a:r>
              <a:rPr lang="en-US" sz="2200" dirty="0" smtClean="0"/>
              <a:t>Shocks in an economy:  Positive/Negative  Shocks and Demand/Supply Shocks</a:t>
            </a:r>
          </a:p>
          <a:p>
            <a:pPr marL="684213" indent="-342900">
              <a:buBlip>
                <a:blip r:embed="rId2"/>
              </a:buBlip>
            </a:pPr>
            <a:r>
              <a:rPr lang="en-US" sz="2200" dirty="0" smtClean="0"/>
              <a:t>Stagflation period</a:t>
            </a:r>
          </a:p>
          <a:p>
            <a:pPr marL="684213" indent="-342900"/>
            <a:r>
              <a:rPr lang="en-US" sz="2200" dirty="0" smtClean="0"/>
              <a:t> </a:t>
            </a:r>
            <a:endParaRPr lang="en-US" sz="2200" dirty="0"/>
          </a:p>
        </p:txBody>
      </p:sp>
      <p:sp>
        <p:nvSpPr>
          <p:cNvPr id="4" name="TextBox 3"/>
          <p:cNvSpPr txBox="1"/>
          <p:nvPr/>
        </p:nvSpPr>
        <p:spPr>
          <a:xfrm>
            <a:off x="8126413" y="6210300"/>
            <a:ext cx="635000" cy="4603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+mn-cs"/>
                <a:hlinkClick r:id="" action="ppaction://noaction"/>
              </a:rPr>
              <a:t>To Video</a:t>
            </a:r>
            <a:endParaRPr lang="en-US" sz="1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cs typeface="+mn-cs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-49096" y="6273798"/>
            <a:ext cx="126829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b="1" spc="60" dirty="0">
                <a:ln w="9000" cmpd="sng">
                  <a:noFill/>
                  <a:prstDash val="solid"/>
                </a:ln>
                <a:solidFill>
                  <a:schemeClr val="accent6">
                    <a:lumMod val="75000"/>
                  </a:schemeClr>
                </a:solidFill>
                <a:effectLst>
                  <a:reflection blurRad="12700" stA="28000" endPos="45000" dist="1000" dir="5400000" sy="-100000" algn="bl" rotWithShape="0"/>
                </a:effectLst>
                <a:latin typeface="Century Gothic" pitchFamily="34" charset="0"/>
                <a:cs typeface="Courier New" pitchFamily="49" charset="0"/>
                <a:hlinkClick r:id="rId3" action="ppaction://hlinksldjump"/>
              </a:rPr>
              <a:t>To First 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b="1" spc="60" dirty="0">
                <a:ln w="9000" cmpd="sng">
                  <a:noFill/>
                  <a:prstDash val="solid"/>
                </a:ln>
                <a:solidFill>
                  <a:schemeClr val="accent6">
                    <a:lumMod val="75000"/>
                  </a:schemeClr>
                </a:solidFill>
                <a:effectLst>
                  <a:reflection blurRad="12700" stA="28000" endPos="45000" dist="1000" dir="5400000" sy="-100000" algn="bl" rotWithShape="0"/>
                </a:effectLst>
                <a:latin typeface="Century Gothic" pitchFamily="34" charset="0"/>
                <a:cs typeface="Courier New" pitchFamily="49" charset="0"/>
                <a:hlinkClick r:id="rId3" action="ppaction://hlinksldjump"/>
              </a:rPr>
              <a:t>Active Learning</a:t>
            </a:r>
            <a:endParaRPr lang="en-US" sz="1000" b="1" spc="60" dirty="0">
              <a:ln w="9000" cmpd="sng">
                <a:noFill/>
                <a:prstDash val="solid"/>
              </a:ln>
              <a:solidFill>
                <a:schemeClr val="accent6">
                  <a:lumMod val="75000"/>
                </a:schemeClr>
              </a:solidFill>
              <a:effectLst>
                <a:reflection blurRad="12700" stA="28000" endPos="45000" dist="1000" dir="5400000" sy="-100000" algn="bl" rotWithShape="0"/>
              </a:effectLst>
              <a:latin typeface="Century Gothic" pitchFamily="34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438400" y="228600"/>
            <a:ext cx="22589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AD-AS  Model</a:t>
            </a:r>
            <a:endParaRPr lang="en-US" sz="2800" b="1" dirty="0"/>
          </a:p>
        </p:txBody>
      </p:sp>
    </p:spTree>
    <p:extLst>
      <p:ext uri="{BB962C8B-B14F-4D97-AF65-F5344CB8AC3E}">
        <p14:creationId xmlns="" xmlns:p14="http://schemas.microsoft.com/office/powerpoint/2010/main" val="1604108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554" name="Freeform 51"/>
          <p:cNvSpPr>
            <a:spLocks/>
          </p:cNvSpPr>
          <p:nvPr/>
        </p:nvSpPr>
        <p:spPr bwMode="auto">
          <a:xfrm>
            <a:off x="560918" y="1905000"/>
            <a:ext cx="6235700" cy="4200525"/>
          </a:xfrm>
          <a:custGeom>
            <a:avLst/>
            <a:gdLst>
              <a:gd name="T0" fmla="*/ 6235227 w 2466"/>
              <a:gd name="T1" fmla="*/ 4735292 h 1720"/>
              <a:gd name="T2" fmla="*/ 0 w 2466"/>
              <a:gd name="T3" fmla="*/ 4735292 h 1720"/>
              <a:gd name="T4" fmla="*/ 0 w 2466"/>
              <a:gd name="T5" fmla="*/ 0 h 1720"/>
              <a:gd name="T6" fmla="*/ 0 60000 65536"/>
              <a:gd name="T7" fmla="*/ 0 60000 65536"/>
              <a:gd name="T8" fmla="*/ 0 60000 65536"/>
              <a:gd name="T9" fmla="*/ 0 w 2466"/>
              <a:gd name="T10" fmla="*/ 0 h 1720"/>
              <a:gd name="T11" fmla="*/ 2466 w 2466"/>
              <a:gd name="T12" fmla="*/ 1720 h 172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466" h="1720">
                <a:moveTo>
                  <a:pt x="2466" y="1720"/>
                </a:moveTo>
                <a:lnTo>
                  <a:pt x="0" y="1720"/>
                </a:lnTo>
                <a:lnTo>
                  <a:pt x="0" y="0"/>
                </a:lnTo>
              </a:path>
            </a:pathLst>
          </a:custGeom>
          <a:noFill/>
          <a:ln w="4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sz="1400">
              <a:latin typeface="Calibri" pitchFamily="34" charset="0"/>
              <a:ea typeface="ＭＳ Ｐゴシック" pitchFamily="34" charset="-128"/>
            </a:endParaRPr>
          </a:p>
        </p:txBody>
      </p:sp>
      <p:sp>
        <p:nvSpPr>
          <p:cNvPr id="535555" name="Line 52"/>
          <p:cNvSpPr>
            <a:spLocks noChangeShapeType="1"/>
          </p:cNvSpPr>
          <p:nvPr/>
        </p:nvSpPr>
        <p:spPr bwMode="auto">
          <a:xfrm flipV="1">
            <a:off x="1218143" y="2474913"/>
            <a:ext cx="4281487" cy="2744787"/>
          </a:xfrm>
          <a:prstGeom prst="line">
            <a:avLst/>
          </a:prstGeom>
          <a:noFill/>
          <a:ln w="38100">
            <a:solidFill>
              <a:srgbClr val="EE313C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35556" name="Rectangle 90"/>
          <p:cNvSpPr>
            <a:spLocks noChangeArrowheads="1"/>
          </p:cNvSpPr>
          <p:nvPr/>
        </p:nvSpPr>
        <p:spPr bwMode="auto">
          <a:xfrm>
            <a:off x="359305" y="6157913"/>
            <a:ext cx="10477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600">
                <a:solidFill>
                  <a:srgbClr val="000000"/>
                </a:solidFill>
                <a:latin typeface="Myriad Pro" pitchFamily="34" charset="0"/>
                <a:ea typeface="ＭＳ Ｐゴシック" pitchFamily="34" charset="-128"/>
              </a:rPr>
              <a:t>0</a:t>
            </a:r>
            <a:endParaRPr lang="en-US" sz="1600">
              <a:latin typeface="Myriad Pro" pitchFamily="34" charset="0"/>
              <a:ea typeface="ＭＳ Ｐゴシック" pitchFamily="34" charset="-128"/>
            </a:endParaRPr>
          </a:p>
        </p:txBody>
      </p:sp>
      <p:sp>
        <p:nvSpPr>
          <p:cNvPr id="535557" name="Rectangle 91"/>
          <p:cNvSpPr>
            <a:spLocks noChangeArrowheads="1"/>
          </p:cNvSpPr>
          <p:nvPr/>
        </p:nvSpPr>
        <p:spPr bwMode="auto">
          <a:xfrm>
            <a:off x="4275668" y="6157913"/>
            <a:ext cx="317395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600" dirty="0" smtClean="0">
                <a:solidFill>
                  <a:srgbClr val="000000"/>
                </a:solidFill>
                <a:latin typeface="Myriad Pro" pitchFamily="34" charset="0"/>
                <a:ea typeface="ＭＳ Ｐゴシック" pitchFamily="34" charset="-128"/>
              </a:rPr>
              <a:t>976</a:t>
            </a:r>
            <a:endParaRPr lang="en-US" sz="1600" dirty="0">
              <a:latin typeface="Myriad Pro" pitchFamily="34" charset="0"/>
              <a:ea typeface="ＭＳ Ｐゴシック" pitchFamily="34" charset="-128"/>
            </a:endParaRPr>
          </a:p>
        </p:txBody>
      </p:sp>
      <p:sp>
        <p:nvSpPr>
          <p:cNvPr id="535558" name="Line 97"/>
          <p:cNvSpPr>
            <a:spLocks noChangeShapeType="1"/>
          </p:cNvSpPr>
          <p:nvPr/>
        </p:nvSpPr>
        <p:spPr bwMode="auto">
          <a:xfrm flipH="1">
            <a:off x="4436005" y="5919788"/>
            <a:ext cx="6350" cy="215900"/>
          </a:xfrm>
          <a:prstGeom prst="line">
            <a:avLst/>
          </a:prstGeom>
          <a:noFill/>
          <a:ln w="4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35559" name="Rectangle 7"/>
          <p:cNvSpPr>
            <a:spLocks noChangeArrowheads="1"/>
          </p:cNvSpPr>
          <p:nvPr/>
        </p:nvSpPr>
        <p:spPr bwMode="auto">
          <a:xfrm>
            <a:off x="4712230" y="6135688"/>
            <a:ext cx="3687763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600" b="1" dirty="0">
                <a:latin typeface="Myriad Pro" pitchFamily="34" charset="0"/>
                <a:ea typeface="ＭＳ Ｐゴシック" pitchFamily="34" charset="-128"/>
              </a:rPr>
              <a:t>Real GDP (billions of </a:t>
            </a:r>
            <a:r>
              <a:rPr lang="en-US" sz="1600" b="1" dirty="0" smtClean="0">
                <a:latin typeface="Myriad Pro" pitchFamily="34" charset="0"/>
                <a:ea typeface="ＭＳ Ｐゴシック" pitchFamily="34" charset="-128"/>
              </a:rPr>
              <a:t>2005 </a:t>
            </a:r>
            <a:r>
              <a:rPr lang="en-US" sz="1600" b="1" dirty="0">
                <a:latin typeface="Myriad Pro" pitchFamily="34" charset="0"/>
                <a:ea typeface="ＭＳ Ｐゴシック" pitchFamily="34" charset="-128"/>
              </a:rPr>
              <a:t>dollars)</a:t>
            </a:r>
          </a:p>
        </p:txBody>
      </p:sp>
      <p:sp>
        <p:nvSpPr>
          <p:cNvPr id="535560" name="Rectangle 8"/>
          <p:cNvSpPr>
            <a:spLocks noChangeArrowheads="1"/>
          </p:cNvSpPr>
          <p:nvPr/>
        </p:nvSpPr>
        <p:spPr bwMode="auto">
          <a:xfrm>
            <a:off x="0" y="989013"/>
            <a:ext cx="22098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600" b="1" dirty="0">
                <a:latin typeface="Myriad Pro" pitchFamily="34" charset="0"/>
                <a:ea typeface="ＭＳ Ｐゴシック" pitchFamily="34" charset="-128"/>
              </a:rPr>
              <a:t>Aggregate price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600" b="1" dirty="0">
                <a:latin typeface="Myriad Pro" pitchFamily="34" charset="0"/>
                <a:ea typeface="ＭＳ Ｐゴシック" pitchFamily="34" charset="-128"/>
              </a:rPr>
              <a:t>level (GDP deflator,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600" b="1" dirty="0" smtClean="0">
                <a:latin typeface="Myriad Pro" pitchFamily="34" charset="0"/>
                <a:ea typeface="ＭＳ Ｐゴシック" pitchFamily="34" charset="-128"/>
              </a:rPr>
              <a:t>2005 </a:t>
            </a:r>
            <a:r>
              <a:rPr lang="en-US" sz="1600" b="1" dirty="0">
                <a:latin typeface="Myriad Pro" pitchFamily="34" charset="0"/>
                <a:ea typeface="ＭＳ Ｐゴシック" pitchFamily="34" charset="-128"/>
              </a:rPr>
              <a:t>= 100)</a:t>
            </a:r>
          </a:p>
        </p:txBody>
      </p:sp>
      <p:sp>
        <p:nvSpPr>
          <p:cNvPr id="535561" name="Rectangle 9"/>
          <p:cNvSpPr>
            <a:spLocks noChangeArrowheads="1"/>
          </p:cNvSpPr>
          <p:nvPr/>
        </p:nvSpPr>
        <p:spPr bwMode="auto">
          <a:xfrm>
            <a:off x="5045605" y="1854200"/>
            <a:ext cx="2286000" cy="58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600" dirty="0">
                <a:latin typeface="Myriad Pro" pitchFamily="34" charset="0"/>
                <a:ea typeface="ＭＳ Ｐゴシック" pitchFamily="34" charset="-128"/>
              </a:rPr>
              <a:t>Short-run aggregate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600" dirty="0">
                <a:latin typeface="Myriad Pro" pitchFamily="34" charset="0"/>
                <a:ea typeface="ＭＳ Ｐゴシック" pitchFamily="34" charset="-128"/>
              </a:rPr>
              <a:t>supply curve, </a:t>
            </a:r>
            <a:r>
              <a:rPr lang="en-US" sz="1600" i="1" dirty="0">
                <a:latin typeface="Myriad Pro" pitchFamily="34" charset="0"/>
                <a:ea typeface="ＭＳ Ｐゴシック" pitchFamily="34" charset="-128"/>
              </a:rPr>
              <a:t>SRAS</a:t>
            </a:r>
          </a:p>
        </p:txBody>
      </p:sp>
      <p:sp>
        <p:nvSpPr>
          <p:cNvPr id="535562" name="Line 10"/>
          <p:cNvSpPr>
            <a:spLocks noChangeShapeType="1"/>
          </p:cNvSpPr>
          <p:nvPr/>
        </p:nvSpPr>
        <p:spPr bwMode="auto">
          <a:xfrm flipH="1">
            <a:off x="4436005" y="3240088"/>
            <a:ext cx="0" cy="266065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35563" name="Rectangle 7"/>
          <p:cNvSpPr>
            <a:spLocks noChangeArrowheads="1"/>
          </p:cNvSpPr>
          <p:nvPr/>
        </p:nvSpPr>
        <p:spPr bwMode="auto">
          <a:xfrm>
            <a:off x="94193" y="2984500"/>
            <a:ext cx="359073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600" dirty="0" smtClean="0">
                <a:solidFill>
                  <a:srgbClr val="000000"/>
                </a:solidFill>
                <a:latin typeface="Myriad Pro" pitchFamily="34" charset="0"/>
                <a:ea typeface="ＭＳ Ｐゴシック" pitchFamily="34" charset="-128"/>
              </a:rPr>
              <a:t>10.6</a:t>
            </a:r>
            <a:endParaRPr lang="en-US" sz="1600" dirty="0">
              <a:latin typeface="Myriad Pro" pitchFamily="34" charset="0"/>
              <a:ea typeface="ＭＳ Ｐゴシック" pitchFamily="34" charset="-128"/>
            </a:endParaRPr>
          </a:p>
        </p:txBody>
      </p:sp>
      <p:sp>
        <p:nvSpPr>
          <p:cNvPr id="535564" name="Rectangle 49"/>
          <p:cNvSpPr>
            <a:spLocks noChangeArrowheads="1"/>
          </p:cNvSpPr>
          <p:nvPr/>
        </p:nvSpPr>
        <p:spPr bwMode="auto">
          <a:xfrm>
            <a:off x="4502680" y="3157538"/>
            <a:ext cx="4191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600">
                <a:solidFill>
                  <a:srgbClr val="000000"/>
                </a:solidFill>
                <a:latin typeface="Myriad Pro" pitchFamily="34" charset="0"/>
                <a:ea typeface="ＭＳ Ｐゴシック" pitchFamily="34" charset="-128"/>
              </a:rPr>
              <a:t>1929</a:t>
            </a:r>
            <a:endParaRPr lang="en-US" sz="1600">
              <a:latin typeface="Myriad Pro" pitchFamily="34" charset="0"/>
              <a:ea typeface="ＭＳ Ｐゴシック" pitchFamily="34" charset="-128"/>
            </a:endParaRPr>
          </a:p>
        </p:txBody>
      </p:sp>
      <p:sp>
        <p:nvSpPr>
          <p:cNvPr id="535565" name="Oval 54"/>
          <p:cNvSpPr>
            <a:spLocks noChangeArrowheads="1"/>
          </p:cNvSpPr>
          <p:nvPr/>
        </p:nvSpPr>
        <p:spPr bwMode="auto">
          <a:xfrm>
            <a:off x="4385205" y="3086100"/>
            <a:ext cx="117475" cy="131763"/>
          </a:xfrm>
          <a:prstGeom prst="ellipse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sz="1600">
              <a:latin typeface="Myriad Pro" pitchFamily="34" charset="0"/>
              <a:ea typeface="ＭＳ Ｐゴシック" pitchFamily="34" charset="-128"/>
            </a:endParaRPr>
          </a:p>
        </p:txBody>
      </p:sp>
      <p:sp>
        <p:nvSpPr>
          <p:cNvPr id="535566" name="Line 98"/>
          <p:cNvSpPr>
            <a:spLocks noChangeShapeType="1"/>
          </p:cNvSpPr>
          <p:nvPr/>
        </p:nvSpPr>
        <p:spPr bwMode="auto">
          <a:xfrm>
            <a:off x="560918" y="3152775"/>
            <a:ext cx="144462" cy="1588"/>
          </a:xfrm>
          <a:prstGeom prst="line">
            <a:avLst/>
          </a:prstGeom>
          <a:noFill/>
          <a:ln w="4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35567" name="Line 15"/>
          <p:cNvSpPr>
            <a:spLocks noChangeShapeType="1"/>
          </p:cNvSpPr>
          <p:nvPr/>
        </p:nvSpPr>
        <p:spPr bwMode="auto">
          <a:xfrm flipH="1">
            <a:off x="730780" y="3149600"/>
            <a:ext cx="3578225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35568" name="Rectangle 8"/>
          <p:cNvSpPr>
            <a:spLocks noChangeArrowheads="1"/>
          </p:cNvSpPr>
          <p:nvPr/>
        </p:nvSpPr>
        <p:spPr bwMode="auto">
          <a:xfrm>
            <a:off x="218018" y="3725863"/>
            <a:ext cx="25327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600" dirty="0" smtClean="0">
                <a:solidFill>
                  <a:srgbClr val="000000"/>
                </a:solidFill>
                <a:latin typeface="Myriad Pro" pitchFamily="34" charset="0"/>
                <a:ea typeface="ＭＳ Ｐゴシック" pitchFamily="34" charset="-128"/>
              </a:rPr>
              <a:t>7.9</a:t>
            </a:r>
            <a:endParaRPr lang="en-US" sz="1600" dirty="0">
              <a:latin typeface="Myriad Pro" pitchFamily="34" charset="0"/>
              <a:ea typeface="ＭＳ Ｐゴシック" pitchFamily="34" charset="-128"/>
            </a:endParaRPr>
          </a:p>
        </p:txBody>
      </p:sp>
      <p:sp>
        <p:nvSpPr>
          <p:cNvPr id="535569" name="Rectangle 50"/>
          <p:cNvSpPr>
            <a:spLocks noChangeArrowheads="1"/>
          </p:cNvSpPr>
          <p:nvPr/>
        </p:nvSpPr>
        <p:spPr bwMode="auto">
          <a:xfrm>
            <a:off x="3340630" y="3876675"/>
            <a:ext cx="4191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600">
                <a:solidFill>
                  <a:srgbClr val="000000"/>
                </a:solidFill>
                <a:latin typeface="Myriad Pro" pitchFamily="34" charset="0"/>
                <a:ea typeface="ＭＳ Ｐゴシック" pitchFamily="34" charset="-128"/>
              </a:rPr>
              <a:t>1933</a:t>
            </a:r>
            <a:endParaRPr lang="en-US" sz="1600">
              <a:latin typeface="Myriad Pro" pitchFamily="34" charset="0"/>
              <a:ea typeface="ＭＳ Ｐゴシック" pitchFamily="34" charset="-128"/>
            </a:endParaRPr>
          </a:p>
        </p:txBody>
      </p:sp>
      <p:sp>
        <p:nvSpPr>
          <p:cNvPr id="535570" name="Oval 53"/>
          <p:cNvSpPr>
            <a:spLocks noChangeArrowheads="1"/>
          </p:cNvSpPr>
          <p:nvPr/>
        </p:nvSpPr>
        <p:spPr bwMode="auto">
          <a:xfrm>
            <a:off x="3234268" y="3802063"/>
            <a:ext cx="119062" cy="130175"/>
          </a:xfrm>
          <a:prstGeom prst="ellipse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sz="1600">
              <a:latin typeface="Myriad Pro" pitchFamily="34" charset="0"/>
              <a:ea typeface="ＭＳ Ｐゴシック" pitchFamily="34" charset="-128"/>
            </a:endParaRPr>
          </a:p>
        </p:txBody>
      </p:sp>
      <p:sp>
        <p:nvSpPr>
          <p:cNvPr id="535571" name="Freeform 56"/>
          <p:cNvSpPr>
            <a:spLocks/>
          </p:cNvSpPr>
          <p:nvPr/>
        </p:nvSpPr>
        <p:spPr bwMode="auto">
          <a:xfrm>
            <a:off x="1676400" y="1747838"/>
            <a:ext cx="2181756" cy="1139825"/>
          </a:xfrm>
          <a:custGeom>
            <a:avLst/>
            <a:gdLst>
              <a:gd name="T0" fmla="*/ 1994970 w 334"/>
              <a:gd name="T1" fmla="*/ 1016027 h 175"/>
              <a:gd name="T2" fmla="*/ 1893430 w 334"/>
              <a:gd name="T3" fmla="*/ 1139774 h 175"/>
              <a:gd name="T4" fmla="*/ 101540 w 334"/>
              <a:gd name="T5" fmla="*/ 1139774 h 175"/>
              <a:gd name="T6" fmla="*/ 0 w 334"/>
              <a:gd name="T7" fmla="*/ 1016027 h 175"/>
              <a:gd name="T8" fmla="*/ 0 w 334"/>
              <a:gd name="T9" fmla="*/ 123747 h 175"/>
              <a:gd name="T10" fmla="*/ 101540 w 334"/>
              <a:gd name="T11" fmla="*/ 0 h 175"/>
              <a:gd name="T12" fmla="*/ 1893430 w 334"/>
              <a:gd name="T13" fmla="*/ 0 h 175"/>
              <a:gd name="T14" fmla="*/ 1994970 w 334"/>
              <a:gd name="T15" fmla="*/ 123747 h 175"/>
              <a:gd name="T16" fmla="*/ 1994970 w 334"/>
              <a:gd name="T17" fmla="*/ 1016027 h 175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334"/>
              <a:gd name="T28" fmla="*/ 0 h 175"/>
              <a:gd name="T29" fmla="*/ 334 w 334"/>
              <a:gd name="T30" fmla="*/ 175 h 175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334" h="175">
                <a:moveTo>
                  <a:pt x="334" y="156"/>
                </a:moveTo>
                <a:cubicBezTo>
                  <a:pt x="334" y="167"/>
                  <a:pt x="326" y="175"/>
                  <a:pt x="317" y="175"/>
                </a:cubicBezTo>
                <a:cubicBezTo>
                  <a:pt x="17" y="175"/>
                  <a:pt x="17" y="175"/>
                  <a:pt x="17" y="175"/>
                </a:cubicBezTo>
                <a:cubicBezTo>
                  <a:pt x="8" y="175"/>
                  <a:pt x="0" y="167"/>
                  <a:pt x="0" y="156"/>
                </a:cubicBezTo>
                <a:cubicBezTo>
                  <a:pt x="0" y="19"/>
                  <a:pt x="0" y="19"/>
                  <a:pt x="0" y="19"/>
                </a:cubicBezTo>
                <a:cubicBezTo>
                  <a:pt x="0" y="8"/>
                  <a:pt x="8" y="0"/>
                  <a:pt x="17" y="0"/>
                </a:cubicBezTo>
                <a:cubicBezTo>
                  <a:pt x="317" y="0"/>
                  <a:pt x="317" y="0"/>
                  <a:pt x="317" y="0"/>
                </a:cubicBezTo>
                <a:cubicBezTo>
                  <a:pt x="326" y="0"/>
                  <a:pt x="334" y="8"/>
                  <a:pt x="334" y="19"/>
                </a:cubicBezTo>
                <a:lnTo>
                  <a:pt x="334" y="156"/>
                </a:lnTo>
                <a:close/>
              </a:path>
            </a:pathLst>
          </a:custGeom>
          <a:solidFill>
            <a:srgbClr val="D7E2E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sz="1600">
              <a:latin typeface="Myriad Pro" pitchFamily="34" charset="0"/>
              <a:ea typeface="ＭＳ Ｐゴシック" pitchFamily="34" charset="-128"/>
            </a:endParaRPr>
          </a:p>
        </p:txBody>
      </p:sp>
      <p:sp>
        <p:nvSpPr>
          <p:cNvPr id="535572" name="Rectangle 89"/>
          <p:cNvSpPr>
            <a:spLocks noChangeArrowheads="1"/>
          </p:cNvSpPr>
          <p:nvPr/>
        </p:nvSpPr>
        <p:spPr bwMode="auto">
          <a:xfrm>
            <a:off x="3072343" y="6130925"/>
            <a:ext cx="36067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600" dirty="0">
                <a:solidFill>
                  <a:srgbClr val="000000"/>
                </a:solidFill>
                <a:latin typeface="Myriad Pro" pitchFamily="34" charset="0"/>
                <a:ea typeface="ＭＳ Ｐゴシック" pitchFamily="34" charset="-128"/>
              </a:rPr>
              <a:t> </a:t>
            </a:r>
            <a:r>
              <a:rPr lang="en-US" sz="1600" dirty="0" smtClean="0">
                <a:solidFill>
                  <a:srgbClr val="000000"/>
                </a:solidFill>
                <a:latin typeface="Myriad Pro" pitchFamily="34" charset="0"/>
                <a:ea typeface="ＭＳ Ｐゴシック" pitchFamily="34" charset="-128"/>
              </a:rPr>
              <a:t>716</a:t>
            </a:r>
            <a:endParaRPr lang="en-US" sz="1600" dirty="0">
              <a:latin typeface="Myriad Pro" pitchFamily="34" charset="0"/>
              <a:ea typeface="ＭＳ Ｐゴシック" pitchFamily="34" charset="-128"/>
            </a:endParaRPr>
          </a:p>
        </p:txBody>
      </p:sp>
      <p:sp>
        <p:nvSpPr>
          <p:cNvPr id="535573" name="Line 92"/>
          <p:cNvSpPr>
            <a:spLocks noChangeShapeType="1"/>
          </p:cNvSpPr>
          <p:nvPr/>
        </p:nvSpPr>
        <p:spPr bwMode="auto">
          <a:xfrm>
            <a:off x="3294593" y="5922963"/>
            <a:ext cx="3175" cy="155575"/>
          </a:xfrm>
          <a:prstGeom prst="line">
            <a:avLst/>
          </a:prstGeom>
          <a:noFill/>
          <a:ln w="4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35574" name="Line 99"/>
          <p:cNvSpPr>
            <a:spLocks noChangeShapeType="1"/>
          </p:cNvSpPr>
          <p:nvPr/>
        </p:nvSpPr>
        <p:spPr bwMode="auto">
          <a:xfrm>
            <a:off x="576793" y="3865563"/>
            <a:ext cx="144462" cy="3175"/>
          </a:xfrm>
          <a:prstGeom prst="line">
            <a:avLst/>
          </a:prstGeom>
          <a:noFill/>
          <a:ln w="4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35575" name="Line 23"/>
          <p:cNvSpPr>
            <a:spLocks noChangeShapeType="1"/>
          </p:cNvSpPr>
          <p:nvPr/>
        </p:nvSpPr>
        <p:spPr bwMode="auto">
          <a:xfrm flipH="1">
            <a:off x="3299355" y="3967163"/>
            <a:ext cx="0" cy="1870075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35576" name="Line 55"/>
          <p:cNvSpPr>
            <a:spLocks noChangeShapeType="1"/>
          </p:cNvSpPr>
          <p:nvPr/>
        </p:nvSpPr>
        <p:spPr bwMode="auto">
          <a:xfrm>
            <a:off x="2860411" y="2865437"/>
            <a:ext cx="1053305" cy="746919"/>
          </a:xfrm>
          <a:prstGeom prst="line">
            <a:avLst/>
          </a:prstGeom>
          <a:noFill/>
          <a:ln w="4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35577" name="Line 85"/>
          <p:cNvSpPr>
            <a:spLocks noChangeShapeType="1"/>
          </p:cNvSpPr>
          <p:nvPr/>
        </p:nvSpPr>
        <p:spPr bwMode="auto">
          <a:xfrm flipH="1">
            <a:off x="3674005" y="3367088"/>
            <a:ext cx="652463" cy="412750"/>
          </a:xfrm>
          <a:prstGeom prst="line">
            <a:avLst/>
          </a:prstGeom>
          <a:noFill/>
          <a:ln w="1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35578" name="Freeform 86"/>
          <p:cNvSpPr>
            <a:spLocks/>
          </p:cNvSpPr>
          <p:nvPr/>
        </p:nvSpPr>
        <p:spPr bwMode="auto">
          <a:xfrm>
            <a:off x="3575580" y="3703638"/>
            <a:ext cx="173038" cy="142875"/>
          </a:xfrm>
          <a:custGeom>
            <a:avLst/>
            <a:gdLst>
              <a:gd name="T0" fmla="*/ 118577 w 29"/>
              <a:gd name="T1" fmla="*/ 65073 h 22"/>
              <a:gd name="T2" fmla="*/ 171937 w 29"/>
              <a:gd name="T3" fmla="*/ 97609 h 22"/>
              <a:gd name="T4" fmla="*/ 171937 w 29"/>
              <a:gd name="T5" fmla="*/ 97609 h 22"/>
              <a:gd name="T6" fmla="*/ 83004 w 29"/>
              <a:gd name="T7" fmla="*/ 110624 h 22"/>
              <a:gd name="T8" fmla="*/ 0 w 29"/>
              <a:gd name="T9" fmla="*/ 143160 h 22"/>
              <a:gd name="T10" fmla="*/ 65217 w 29"/>
              <a:gd name="T11" fmla="*/ 78087 h 22"/>
              <a:gd name="T12" fmla="*/ 118577 w 29"/>
              <a:gd name="T13" fmla="*/ 0 h 22"/>
              <a:gd name="T14" fmla="*/ 118577 w 29"/>
              <a:gd name="T15" fmla="*/ 0 h 22"/>
              <a:gd name="T16" fmla="*/ 118577 w 29"/>
              <a:gd name="T17" fmla="*/ 65073 h 22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29"/>
              <a:gd name="T28" fmla="*/ 0 h 22"/>
              <a:gd name="T29" fmla="*/ 29 w 29"/>
              <a:gd name="T30" fmla="*/ 22 h 22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29" h="22">
                <a:moveTo>
                  <a:pt x="20" y="10"/>
                </a:moveTo>
                <a:cubicBezTo>
                  <a:pt x="29" y="15"/>
                  <a:pt x="29" y="15"/>
                  <a:pt x="29" y="15"/>
                </a:cubicBezTo>
                <a:cubicBezTo>
                  <a:pt x="29" y="15"/>
                  <a:pt x="29" y="15"/>
                  <a:pt x="29" y="15"/>
                </a:cubicBezTo>
                <a:cubicBezTo>
                  <a:pt x="14" y="17"/>
                  <a:pt x="14" y="17"/>
                  <a:pt x="14" y="17"/>
                </a:cubicBezTo>
                <a:cubicBezTo>
                  <a:pt x="9" y="19"/>
                  <a:pt x="4" y="20"/>
                  <a:pt x="0" y="22"/>
                </a:cubicBezTo>
                <a:cubicBezTo>
                  <a:pt x="3" y="18"/>
                  <a:pt x="7" y="15"/>
                  <a:pt x="11" y="12"/>
                </a:cubicBezTo>
                <a:cubicBezTo>
                  <a:pt x="20" y="0"/>
                  <a:pt x="20" y="0"/>
                  <a:pt x="20" y="0"/>
                </a:cubicBezTo>
                <a:cubicBezTo>
                  <a:pt x="20" y="0"/>
                  <a:pt x="20" y="0"/>
                  <a:pt x="20" y="0"/>
                </a:cubicBezTo>
                <a:lnTo>
                  <a:pt x="20" y="1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sz="1600">
              <a:latin typeface="Myriad Pro" pitchFamily="34" charset="0"/>
              <a:ea typeface="ＭＳ Ｐゴシック" pitchFamily="34" charset="-128"/>
            </a:endParaRPr>
          </a:p>
        </p:txBody>
      </p:sp>
      <p:sp>
        <p:nvSpPr>
          <p:cNvPr id="535579" name="Freeform 87"/>
          <p:cNvSpPr>
            <a:spLocks/>
          </p:cNvSpPr>
          <p:nvPr/>
        </p:nvSpPr>
        <p:spPr bwMode="auto">
          <a:xfrm>
            <a:off x="3826405" y="3540125"/>
            <a:ext cx="174625" cy="144463"/>
          </a:xfrm>
          <a:custGeom>
            <a:avLst/>
            <a:gdLst>
              <a:gd name="T0" fmla="*/ 120321 w 29"/>
              <a:gd name="T1" fmla="*/ 65073 h 22"/>
              <a:gd name="T2" fmla="*/ 174466 w 29"/>
              <a:gd name="T3" fmla="*/ 97609 h 22"/>
              <a:gd name="T4" fmla="*/ 174466 w 29"/>
              <a:gd name="T5" fmla="*/ 97609 h 22"/>
              <a:gd name="T6" fmla="*/ 84225 w 29"/>
              <a:gd name="T7" fmla="*/ 110624 h 22"/>
              <a:gd name="T8" fmla="*/ 0 w 29"/>
              <a:gd name="T9" fmla="*/ 143160 h 22"/>
              <a:gd name="T10" fmla="*/ 66177 w 29"/>
              <a:gd name="T11" fmla="*/ 78087 h 22"/>
              <a:gd name="T12" fmla="*/ 120321 w 29"/>
              <a:gd name="T13" fmla="*/ 0 h 22"/>
              <a:gd name="T14" fmla="*/ 126337 w 29"/>
              <a:gd name="T15" fmla="*/ 0 h 22"/>
              <a:gd name="T16" fmla="*/ 120321 w 29"/>
              <a:gd name="T17" fmla="*/ 65073 h 22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29"/>
              <a:gd name="T28" fmla="*/ 0 h 22"/>
              <a:gd name="T29" fmla="*/ 29 w 29"/>
              <a:gd name="T30" fmla="*/ 22 h 22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29" h="22">
                <a:moveTo>
                  <a:pt x="20" y="10"/>
                </a:moveTo>
                <a:cubicBezTo>
                  <a:pt x="29" y="15"/>
                  <a:pt x="29" y="15"/>
                  <a:pt x="29" y="15"/>
                </a:cubicBezTo>
                <a:cubicBezTo>
                  <a:pt x="29" y="15"/>
                  <a:pt x="29" y="15"/>
                  <a:pt x="29" y="15"/>
                </a:cubicBezTo>
                <a:cubicBezTo>
                  <a:pt x="14" y="17"/>
                  <a:pt x="14" y="17"/>
                  <a:pt x="14" y="17"/>
                </a:cubicBezTo>
                <a:cubicBezTo>
                  <a:pt x="9" y="19"/>
                  <a:pt x="5" y="21"/>
                  <a:pt x="0" y="22"/>
                </a:cubicBezTo>
                <a:cubicBezTo>
                  <a:pt x="4" y="19"/>
                  <a:pt x="7" y="15"/>
                  <a:pt x="11" y="12"/>
                </a:cubicBezTo>
                <a:cubicBezTo>
                  <a:pt x="20" y="0"/>
                  <a:pt x="20" y="0"/>
                  <a:pt x="20" y="0"/>
                </a:cubicBezTo>
                <a:cubicBezTo>
                  <a:pt x="21" y="0"/>
                  <a:pt x="21" y="0"/>
                  <a:pt x="21" y="0"/>
                </a:cubicBezTo>
                <a:lnTo>
                  <a:pt x="20" y="1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sz="1600">
              <a:latin typeface="Myriad Pro" pitchFamily="34" charset="0"/>
              <a:ea typeface="ＭＳ Ｐゴシック" pitchFamily="34" charset="-128"/>
            </a:endParaRPr>
          </a:p>
        </p:txBody>
      </p:sp>
      <p:sp>
        <p:nvSpPr>
          <p:cNvPr id="535580" name="Freeform 88"/>
          <p:cNvSpPr>
            <a:spLocks/>
          </p:cNvSpPr>
          <p:nvPr/>
        </p:nvSpPr>
        <p:spPr bwMode="auto">
          <a:xfrm>
            <a:off x="4077230" y="3378200"/>
            <a:ext cx="179388" cy="142875"/>
          </a:xfrm>
          <a:custGeom>
            <a:avLst/>
            <a:gdLst>
              <a:gd name="T0" fmla="*/ 125666 w 30"/>
              <a:gd name="T1" fmla="*/ 65073 h 22"/>
              <a:gd name="T2" fmla="*/ 179523 w 30"/>
              <a:gd name="T3" fmla="*/ 97609 h 22"/>
              <a:gd name="T4" fmla="*/ 179523 w 30"/>
              <a:gd name="T5" fmla="*/ 97609 h 22"/>
              <a:gd name="T6" fmla="*/ 89762 w 30"/>
              <a:gd name="T7" fmla="*/ 117131 h 22"/>
              <a:gd name="T8" fmla="*/ 0 w 30"/>
              <a:gd name="T9" fmla="*/ 143160 h 22"/>
              <a:gd name="T10" fmla="*/ 65825 w 30"/>
              <a:gd name="T11" fmla="*/ 78087 h 22"/>
              <a:gd name="T12" fmla="*/ 125666 w 30"/>
              <a:gd name="T13" fmla="*/ 0 h 22"/>
              <a:gd name="T14" fmla="*/ 125666 w 30"/>
              <a:gd name="T15" fmla="*/ 0 h 22"/>
              <a:gd name="T16" fmla="*/ 125666 w 30"/>
              <a:gd name="T17" fmla="*/ 65073 h 22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30"/>
              <a:gd name="T28" fmla="*/ 0 h 22"/>
              <a:gd name="T29" fmla="*/ 30 w 30"/>
              <a:gd name="T30" fmla="*/ 22 h 22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30" h="22">
                <a:moveTo>
                  <a:pt x="21" y="10"/>
                </a:moveTo>
                <a:cubicBezTo>
                  <a:pt x="30" y="15"/>
                  <a:pt x="30" y="15"/>
                  <a:pt x="30" y="15"/>
                </a:cubicBezTo>
                <a:cubicBezTo>
                  <a:pt x="30" y="15"/>
                  <a:pt x="30" y="15"/>
                  <a:pt x="30" y="15"/>
                </a:cubicBezTo>
                <a:cubicBezTo>
                  <a:pt x="15" y="18"/>
                  <a:pt x="15" y="18"/>
                  <a:pt x="15" y="18"/>
                </a:cubicBezTo>
                <a:cubicBezTo>
                  <a:pt x="10" y="19"/>
                  <a:pt x="5" y="21"/>
                  <a:pt x="0" y="22"/>
                </a:cubicBezTo>
                <a:cubicBezTo>
                  <a:pt x="4" y="19"/>
                  <a:pt x="8" y="15"/>
                  <a:pt x="11" y="12"/>
                </a:cubicBezTo>
                <a:cubicBezTo>
                  <a:pt x="21" y="0"/>
                  <a:pt x="21" y="0"/>
                  <a:pt x="21" y="0"/>
                </a:cubicBezTo>
                <a:cubicBezTo>
                  <a:pt x="21" y="0"/>
                  <a:pt x="21" y="0"/>
                  <a:pt x="21" y="0"/>
                </a:cubicBezTo>
                <a:lnTo>
                  <a:pt x="21" y="1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sz="1600">
              <a:latin typeface="Myriad Pro" pitchFamily="34" charset="0"/>
              <a:ea typeface="ＭＳ Ｐゴシック" pitchFamily="34" charset="-128"/>
            </a:endParaRPr>
          </a:p>
        </p:txBody>
      </p:sp>
      <p:sp>
        <p:nvSpPr>
          <p:cNvPr id="535581" name="Line 100"/>
          <p:cNvSpPr>
            <a:spLocks noChangeShapeType="1"/>
          </p:cNvSpPr>
          <p:nvPr/>
        </p:nvSpPr>
        <p:spPr bwMode="auto">
          <a:xfrm>
            <a:off x="340255" y="3254375"/>
            <a:ext cx="1588" cy="366713"/>
          </a:xfrm>
          <a:prstGeom prst="line">
            <a:avLst/>
          </a:prstGeom>
          <a:noFill/>
          <a:ln w="28575">
            <a:solidFill>
              <a:srgbClr val="000000"/>
            </a:solidFill>
            <a:miter lim="800000"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35582" name="Line 30"/>
          <p:cNvSpPr>
            <a:spLocks noChangeShapeType="1"/>
          </p:cNvSpPr>
          <p:nvPr/>
        </p:nvSpPr>
        <p:spPr bwMode="auto">
          <a:xfrm flipH="1">
            <a:off x="686330" y="3870325"/>
            <a:ext cx="2566988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35583" name="Rectangle 31"/>
          <p:cNvSpPr>
            <a:spLocks noChangeArrowheads="1"/>
          </p:cNvSpPr>
          <p:nvPr/>
        </p:nvSpPr>
        <p:spPr bwMode="auto">
          <a:xfrm>
            <a:off x="1676400" y="1774826"/>
            <a:ext cx="2303993" cy="1069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600" i="1" dirty="0">
                <a:latin typeface="Myriad Pro" pitchFamily="34" charset="0"/>
                <a:ea typeface="ＭＳ Ｐゴシック" pitchFamily="34" charset="-128"/>
              </a:rPr>
              <a:t>A movement down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600" i="1" dirty="0">
                <a:latin typeface="Myriad Pro" pitchFamily="34" charset="0"/>
                <a:ea typeface="ＭＳ Ｐゴシック" pitchFamily="34" charset="-128"/>
              </a:rPr>
              <a:t>the SRAS curve leads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600" i="1" dirty="0">
                <a:latin typeface="Myriad Pro" pitchFamily="34" charset="0"/>
                <a:ea typeface="ＭＳ Ｐゴシック" pitchFamily="34" charset="-128"/>
              </a:rPr>
              <a:t>to deflation and lower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600" i="1" dirty="0">
                <a:latin typeface="Myriad Pro" pitchFamily="34" charset="0"/>
                <a:ea typeface="ＭＳ Ｐゴシック" pitchFamily="34" charset="-128"/>
              </a:rPr>
              <a:t>aggregate output.</a:t>
            </a:r>
          </a:p>
        </p:txBody>
      </p:sp>
      <p:sp>
        <p:nvSpPr>
          <p:cNvPr id="535584" name="Line 102"/>
          <p:cNvSpPr>
            <a:spLocks noChangeShapeType="1"/>
          </p:cNvSpPr>
          <p:nvPr/>
        </p:nvSpPr>
        <p:spPr bwMode="auto">
          <a:xfrm flipH="1">
            <a:off x="3521605" y="6288088"/>
            <a:ext cx="622300" cy="0"/>
          </a:xfrm>
          <a:prstGeom prst="line">
            <a:avLst/>
          </a:prstGeom>
          <a:noFill/>
          <a:ln w="31750">
            <a:solidFill>
              <a:srgbClr val="000000"/>
            </a:solidFill>
            <a:miter lim="800000"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35585" name="Rectangle 33"/>
          <p:cNvSpPr>
            <a:spLocks noGrp="1" noRot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spc="0" dirty="0"/>
              <a:t>The Short-Run Aggregate </a:t>
            </a:r>
            <a:r>
              <a:rPr lang="en-US" sz="2800" spc="0" dirty="0" smtClean="0"/>
              <a:t>Supply,  </a:t>
            </a:r>
            <a:r>
              <a:rPr lang="en-US" sz="4000" spc="0" dirty="0" smtClean="0"/>
              <a:t>SRAS Curve</a:t>
            </a:r>
            <a:endParaRPr lang="en-US" sz="4000" spc="0" dirty="0"/>
          </a:p>
        </p:txBody>
      </p:sp>
      <p:sp>
        <p:nvSpPr>
          <p:cNvPr id="35" name="Rectangle 3"/>
          <p:cNvSpPr>
            <a:spLocks noGrp="1" noChangeArrowheads="1"/>
          </p:cNvSpPr>
          <p:nvPr>
            <p:ph idx="1"/>
          </p:nvPr>
        </p:nvSpPr>
        <p:spPr>
          <a:xfrm>
            <a:off x="5045605" y="2953281"/>
            <a:ext cx="4022195" cy="3057524"/>
          </a:xfrm>
        </p:spPr>
        <p:txBody>
          <a:bodyPr>
            <a:normAutofit/>
          </a:bodyPr>
          <a:lstStyle/>
          <a:p>
            <a:r>
              <a:rPr lang="en-US" sz="2400" b="1" i="1" dirty="0" smtClean="0">
                <a:solidFill>
                  <a:srgbClr val="990033"/>
                </a:solidFill>
              </a:rPr>
              <a:t>AS </a:t>
            </a:r>
            <a:r>
              <a:rPr lang="en-US" sz="2400" i="1" dirty="0" smtClean="0">
                <a:solidFill>
                  <a:srgbClr val="990033"/>
                </a:solidFill>
              </a:rPr>
              <a:t>curve </a:t>
            </a:r>
            <a:r>
              <a:rPr lang="en-US" sz="2400" dirty="0"/>
              <a:t>shows the relationship between the </a:t>
            </a:r>
            <a:r>
              <a:rPr lang="en-US" sz="2400" dirty="0">
                <a:solidFill>
                  <a:srgbClr val="0070C0"/>
                </a:solidFill>
              </a:rPr>
              <a:t>aggregate price level</a:t>
            </a:r>
            <a:r>
              <a:rPr lang="en-US" sz="2400" dirty="0"/>
              <a:t> and the </a:t>
            </a:r>
            <a:r>
              <a:rPr lang="en-US" sz="2400" dirty="0">
                <a:solidFill>
                  <a:srgbClr val="0070C0"/>
                </a:solidFill>
              </a:rPr>
              <a:t>quantity of aggregate output in the economy.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="" xmlns:p14="http://schemas.microsoft.com/office/powerpoint/2010/main" val="3544637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5355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5355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5355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5355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5355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3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5355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355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355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355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355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355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35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355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355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355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5568" grpId="0"/>
      <p:bldP spid="535569" grpId="0"/>
      <p:bldP spid="535572" grpId="0"/>
      <p:bldP spid="535573" grpId="0" animBg="1"/>
      <p:bldP spid="535574" grpId="0" animBg="1"/>
      <p:bldP spid="535575" grpId="0" animBg="1"/>
      <p:bldP spid="535576" grpId="0" animBg="1"/>
      <p:bldP spid="535577" grpId="0" animBg="1"/>
      <p:bldP spid="535578" grpId="0" animBg="1"/>
      <p:bldP spid="535579" grpId="0" animBg="1"/>
      <p:bldP spid="535580" grpId="0" animBg="1"/>
      <p:bldP spid="535581" grpId="0" animBg="1"/>
      <p:bldP spid="535582" grpId="0" animBg="1"/>
      <p:bldP spid="535583" grpId="0"/>
      <p:bldP spid="535584" grpId="0" animBg="1"/>
      <p:bldP spid="35" grpI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882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spc="0" dirty="0"/>
              <a:t>The </a:t>
            </a:r>
            <a:r>
              <a:rPr lang="en-US" sz="4000" spc="0" dirty="0" smtClean="0"/>
              <a:t>SRAS  Curve</a:t>
            </a:r>
            <a:endParaRPr lang="en-US" sz="4000" spc="0" dirty="0"/>
          </a:p>
        </p:txBody>
      </p:sp>
      <p:sp>
        <p:nvSpPr>
          <p:cNvPr id="506883" name="Rectangle 3"/>
          <p:cNvSpPr>
            <a:spLocks noGrp="1" noChangeArrowheads="1"/>
          </p:cNvSpPr>
          <p:nvPr>
            <p:ph idx="1"/>
          </p:nvPr>
        </p:nvSpPr>
        <p:spPr>
          <a:xfrm>
            <a:off x="152400" y="990600"/>
            <a:ext cx="8915400" cy="5486400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>
                <a:solidFill>
                  <a:srgbClr val="990033"/>
                </a:solidFill>
              </a:rPr>
              <a:t>Why does the </a:t>
            </a:r>
            <a:r>
              <a:rPr lang="en-US" i="1" dirty="0" smtClean="0">
                <a:solidFill>
                  <a:srgbClr val="990033"/>
                </a:solidFill>
              </a:rPr>
              <a:t>SRAS</a:t>
            </a:r>
            <a:r>
              <a:rPr lang="en-US" dirty="0" smtClean="0">
                <a:solidFill>
                  <a:srgbClr val="990033"/>
                </a:solidFill>
              </a:rPr>
              <a:t> curve slope upward?</a:t>
            </a:r>
          </a:p>
          <a:p>
            <a:r>
              <a:rPr lang="en-US" dirty="0" smtClean="0"/>
              <a:t>Because </a:t>
            </a:r>
            <a:r>
              <a:rPr lang="en-US" dirty="0" smtClean="0"/>
              <a:t>nominal </a:t>
            </a:r>
            <a:r>
              <a:rPr lang="en-US" dirty="0"/>
              <a:t>wages are </a:t>
            </a:r>
            <a:r>
              <a:rPr lang="en-US" dirty="0" smtClean="0"/>
              <a:t>“sticky” in the </a:t>
            </a:r>
            <a:r>
              <a:rPr lang="en-US" dirty="0"/>
              <a:t>short </a:t>
            </a:r>
            <a:r>
              <a:rPr lang="en-US" dirty="0" smtClean="0"/>
              <a:t>run </a:t>
            </a:r>
            <a:endParaRPr lang="en-US" dirty="0"/>
          </a:p>
          <a:p>
            <a:pPr lvl="1"/>
            <a:r>
              <a:rPr lang="en-US" i="1" dirty="0">
                <a:solidFill>
                  <a:srgbClr val="990033"/>
                </a:solidFill>
              </a:rPr>
              <a:t>N</a:t>
            </a:r>
            <a:r>
              <a:rPr lang="en-US" b="1" i="1" dirty="0" smtClean="0">
                <a:solidFill>
                  <a:srgbClr val="990033"/>
                </a:solidFill>
              </a:rPr>
              <a:t>ominal wage:</a:t>
            </a:r>
            <a:r>
              <a:rPr lang="en-US" i="1" dirty="0" smtClean="0">
                <a:solidFill>
                  <a:srgbClr val="990033"/>
                </a:solidFill>
              </a:rPr>
              <a:t> </a:t>
            </a:r>
            <a:r>
              <a:rPr lang="en-US" dirty="0" smtClean="0"/>
              <a:t>the </a:t>
            </a:r>
            <a:r>
              <a:rPr lang="en-US" dirty="0"/>
              <a:t>dollar amount of the wage paid.</a:t>
            </a:r>
          </a:p>
          <a:p>
            <a:pPr lvl="1"/>
            <a:r>
              <a:rPr lang="en-US" i="1" dirty="0">
                <a:solidFill>
                  <a:srgbClr val="990033"/>
                </a:solidFill>
              </a:rPr>
              <a:t>Sticky </a:t>
            </a:r>
            <a:r>
              <a:rPr lang="en-US" i="1" dirty="0" smtClean="0">
                <a:solidFill>
                  <a:srgbClr val="990033"/>
                </a:solidFill>
              </a:rPr>
              <a:t>wages: </a:t>
            </a:r>
            <a:r>
              <a:rPr lang="en-US" dirty="0" smtClean="0"/>
              <a:t>nominal </a:t>
            </a:r>
            <a:r>
              <a:rPr lang="en-US" dirty="0"/>
              <a:t>wages that are </a:t>
            </a:r>
            <a:r>
              <a:rPr lang="en-US" u="sng" dirty="0"/>
              <a:t>slow to fall </a:t>
            </a:r>
            <a:r>
              <a:rPr lang="en-US" dirty="0"/>
              <a:t>even in the face of high unemployment and </a:t>
            </a:r>
            <a:r>
              <a:rPr lang="en-US" u="sng" dirty="0"/>
              <a:t>slow to rise </a:t>
            </a:r>
            <a:r>
              <a:rPr lang="en-US" dirty="0"/>
              <a:t>even in the face of labor shortages</a:t>
            </a:r>
            <a:r>
              <a:rPr lang="en-US" dirty="0" smtClean="0"/>
              <a:t>.</a:t>
            </a:r>
          </a:p>
          <a:p>
            <a:pPr lvl="1"/>
            <a:endParaRPr lang="en-US" dirty="0" smtClean="0"/>
          </a:p>
          <a:p>
            <a:r>
              <a:rPr lang="en-US" sz="2600" b="0" dirty="0" smtClean="0"/>
              <a:t>Nominal wages are often determined by contracts that were signed some time </a:t>
            </a:r>
            <a:r>
              <a:rPr lang="en-US" sz="2600" b="0" dirty="0" smtClean="0"/>
              <a:t>ago.  </a:t>
            </a:r>
            <a:r>
              <a:rPr lang="en-US" sz="2600" i="1" dirty="0" smtClean="0"/>
              <a:t>Even </a:t>
            </a:r>
            <a:r>
              <a:rPr lang="en-US" sz="2600" i="1" dirty="0" smtClean="0"/>
              <a:t>when there are no formal contracts, there are often informal agreements between management and workers.</a:t>
            </a:r>
          </a:p>
          <a:p>
            <a:pPr lvl="3"/>
            <a:r>
              <a:rPr lang="en-US" sz="2300" i="1" dirty="0" smtClean="0"/>
              <a:t>	</a:t>
            </a:r>
          </a:p>
          <a:p>
            <a:pPr marL="914400" lvl="3"/>
            <a:r>
              <a:rPr lang="en-US" sz="2300" dirty="0" smtClean="0"/>
              <a:t>A higher aggregate price level leads to higher profits and increased aggregate output in the short run. </a:t>
            </a:r>
          </a:p>
          <a:p>
            <a:pPr marL="914400" lvl="3"/>
            <a:r>
              <a:rPr lang="en-US" sz="2300" i="1" dirty="0" smtClean="0">
                <a:solidFill>
                  <a:srgbClr val="0070C0"/>
                </a:solidFill>
              </a:rPr>
              <a:t>	Profit = price − production cost </a:t>
            </a:r>
          </a:p>
          <a:p>
            <a:pPr marL="914400" lvl="3"/>
            <a:endParaRPr lang="en-US" i="1" dirty="0" smtClean="0">
              <a:solidFill>
                <a:srgbClr val="0070C0"/>
              </a:solidFill>
            </a:endParaRPr>
          </a:p>
          <a:p>
            <a:r>
              <a:rPr lang="en-US" dirty="0" smtClean="0"/>
              <a:t>Many firms are in very competitive industries, so they have no control over price</a:t>
            </a:r>
            <a:r>
              <a:rPr lang="en-US" dirty="0" smtClean="0"/>
              <a:t>.   </a:t>
            </a:r>
            <a:r>
              <a:rPr lang="en-US" dirty="0" smtClean="0">
                <a:solidFill>
                  <a:srgbClr val="0070C0"/>
                </a:solidFill>
              </a:rPr>
              <a:t>Some </a:t>
            </a:r>
            <a:r>
              <a:rPr lang="en-US" dirty="0" smtClean="0">
                <a:solidFill>
                  <a:srgbClr val="0070C0"/>
                </a:solidFill>
              </a:rPr>
              <a:t>aren’t—and can raise price when demand is strong. </a:t>
            </a:r>
          </a:p>
          <a:p>
            <a:r>
              <a:rPr lang="en-US" dirty="0" smtClean="0"/>
              <a:t>(more support for the positive slope of the </a:t>
            </a:r>
            <a:r>
              <a:rPr lang="en-US" i="1" dirty="0" smtClean="0"/>
              <a:t>SRAS</a:t>
            </a:r>
            <a:r>
              <a:rPr lang="en-US" dirty="0" smtClean="0"/>
              <a:t>)</a:t>
            </a:r>
          </a:p>
          <a:p>
            <a:pPr marL="914400" lvl="3"/>
            <a:endParaRPr lang="en-US" dirty="0" smtClean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59394" name="Picture 2" descr="http://www.sxc.hu/pic/l/d/de/deziner02/387331_787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="" xmlns:a14="http://schemas.microsoft.com/office/drawing/2010/main">
                  <a14:imgLayer r:embed="rId3">
                    <a14:imgEffect>
                      <a14:backgroundRemoval t="9961" b="99414" l="0" r="89974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457200"/>
            <a:ext cx="1828800" cy="15578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://www.crunchbase.com/assets/images/resized/0005/4061/54061v1-max-250x250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0" y="5410200"/>
            <a:ext cx="762000" cy="762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89327426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8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068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8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068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9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8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068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8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068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8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068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8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068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8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068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88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0688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88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0688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88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0688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688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602" name="Rectangle 6"/>
          <p:cNvSpPr>
            <a:spLocks noChangeArrowheads="1"/>
          </p:cNvSpPr>
          <p:nvPr/>
        </p:nvSpPr>
        <p:spPr bwMode="auto">
          <a:xfrm>
            <a:off x="757238" y="2133600"/>
            <a:ext cx="3382962" cy="3484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sz="1800">
              <a:latin typeface="Myriad Pro" pitchFamily="34" charset="0"/>
              <a:ea typeface="ＭＳ Ｐゴシック" pitchFamily="34" charset="-128"/>
            </a:endParaRPr>
          </a:p>
        </p:txBody>
      </p:sp>
      <p:sp>
        <p:nvSpPr>
          <p:cNvPr id="537603" name="Freeform 73"/>
          <p:cNvSpPr>
            <a:spLocks/>
          </p:cNvSpPr>
          <p:nvPr/>
        </p:nvSpPr>
        <p:spPr bwMode="auto">
          <a:xfrm>
            <a:off x="5202238" y="2133600"/>
            <a:ext cx="3381375" cy="3484563"/>
          </a:xfrm>
          <a:custGeom>
            <a:avLst/>
            <a:gdLst>
              <a:gd name="T0" fmla="*/ 3380794 w 1809"/>
              <a:gd name="T1" fmla="*/ 3484665 h 1415"/>
              <a:gd name="T2" fmla="*/ 0 w 1809"/>
              <a:gd name="T3" fmla="*/ 3484665 h 1415"/>
              <a:gd name="T4" fmla="*/ 0 w 1809"/>
              <a:gd name="T5" fmla="*/ 0 h 1415"/>
              <a:gd name="T6" fmla="*/ 0 60000 65536"/>
              <a:gd name="T7" fmla="*/ 0 60000 65536"/>
              <a:gd name="T8" fmla="*/ 0 60000 65536"/>
              <a:gd name="T9" fmla="*/ 0 w 1809"/>
              <a:gd name="T10" fmla="*/ 0 h 1415"/>
              <a:gd name="T11" fmla="*/ 1809 w 1809"/>
              <a:gd name="T12" fmla="*/ 1415 h 1415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809" h="1415">
                <a:moveTo>
                  <a:pt x="1809" y="1415"/>
                </a:moveTo>
                <a:lnTo>
                  <a:pt x="0" y="1415"/>
                </a:lnTo>
                <a:lnTo>
                  <a:pt x="0" y="0"/>
                </a:lnTo>
              </a:path>
            </a:pathLst>
          </a:custGeom>
          <a:noFill/>
          <a:ln w="4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sz="1800">
              <a:latin typeface="Myriad Pro" pitchFamily="34" charset="0"/>
              <a:ea typeface="ＭＳ Ｐゴシック" pitchFamily="34" charset="-128"/>
            </a:endParaRPr>
          </a:p>
        </p:txBody>
      </p:sp>
      <p:sp>
        <p:nvSpPr>
          <p:cNvPr id="537604" name="Freeform 87"/>
          <p:cNvSpPr>
            <a:spLocks/>
          </p:cNvSpPr>
          <p:nvPr/>
        </p:nvSpPr>
        <p:spPr bwMode="auto">
          <a:xfrm>
            <a:off x="757238" y="2133600"/>
            <a:ext cx="3382962" cy="3484563"/>
          </a:xfrm>
          <a:custGeom>
            <a:avLst/>
            <a:gdLst>
              <a:gd name="T0" fmla="*/ 3382663 w 1810"/>
              <a:gd name="T1" fmla="*/ 3484665 h 1415"/>
              <a:gd name="T2" fmla="*/ 0 w 1810"/>
              <a:gd name="T3" fmla="*/ 3484665 h 1415"/>
              <a:gd name="T4" fmla="*/ 0 w 1810"/>
              <a:gd name="T5" fmla="*/ 0 h 1415"/>
              <a:gd name="T6" fmla="*/ 0 60000 65536"/>
              <a:gd name="T7" fmla="*/ 0 60000 65536"/>
              <a:gd name="T8" fmla="*/ 0 60000 65536"/>
              <a:gd name="T9" fmla="*/ 0 w 1810"/>
              <a:gd name="T10" fmla="*/ 0 h 1415"/>
              <a:gd name="T11" fmla="*/ 1810 w 1810"/>
              <a:gd name="T12" fmla="*/ 1415 h 1415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810" h="1415">
                <a:moveTo>
                  <a:pt x="1810" y="1415"/>
                </a:moveTo>
                <a:lnTo>
                  <a:pt x="0" y="1415"/>
                </a:lnTo>
                <a:lnTo>
                  <a:pt x="0" y="0"/>
                </a:lnTo>
              </a:path>
            </a:pathLst>
          </a:custGeom>
          <a:noFill/>
          <a:ln w="4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sz="1800">
              <a:latin typeface="Myriad Pro" pitchFamily="34" charset="0"/>
              <a:ea typeface="ＭＳ Ｐゴシック" pitchFamily="34" charset="-128"/>
            </a:endParaRPr>
          </a:p>
        </p:txBody>
      </p:sp>
      <p:sp>
        <p:nvSpPr>
          <p:cNvPr id="537605" name="Line 91"/>
          <p:cNvSpPr>
            <a:spLocks noChangeShapeType="1"/>
          </p:cNvSpPr>
          <p:nvPr/>
        </p:nvSpPr>
        <p:spPr bwMode="auto">
          <a:xfrm flipV="1">
            <a:off x="2043113" y="2774950"/>
            <a:ext cx="1562100" cy="2635250"/>
          </a:xfrm>
          <a:prstGeom prst="line">
            <a:avLst/>
          </a:prstGeom>
          <a:noFill/>
          <a:ln w="38100">
            <a:solidFill>
              <a:srgbClr val="FAC0BF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37606" name="Line 92"/>
          <p:cNvSpPr>
            <a:spLocks noChangeShapeType="1"/>
          </p:cNvSpPr>
          <p:nvPr/>
        </p:nvSpPr>
        <p:spPr bwMode="auto">
          <a:xfrm flipV="1">
            <a:off x="5449888" y="2565400"/>
            <a:ext cx="1562100" cy="2635250"/>
          </a:xfrm>
          <a:prstGeom prst="line">
            <a:avLst/>
          </a:prstGeom>
          <a:noFill/>
          <a:ln w="38100">
            <a:solidFill>
              <a:srgbClr val="FAC0BF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37607" name="Rectangle 7"/>
          <p:cNvSpPr>
            <a:spLocks noChangeArrowheads="1"/>
          </p:cNvSpPr>
          <p:nvPr/>
        </p:nvSpPr>
        <p:spPr bwMode="auto">
          <a:xfrm>
            <a:off x="3429000" y="5692775"/>
            <a:ext cx="144780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600" b="1">
                <a:latin typeface="Myriad Pro" pitchFamily="34" charset="0"/>
                <a:ea typeface="ＭＳ Ｐゴシック" pitchFamily="34" charset="-128"/>
              </a:rPr>
              <a:t>Real GDP</a:t>
            </a:r>
          </a:p>
        </p:txBody>
      </p:sp>
      <p:sp>
        <p:nvSpPr>
          <p:cNvPr id="537608" name="Rectangle 8"/>
          <p:cNvSpPr>
            <a:spLocks noChangeArrowheads="1"/>
          </p:cNvSpPr>
          <p:nvPr/>
        </p:nvSpPr>
        <p:spPr bwMode="auto">
          <a:xfrm>
            <a:off x="0" y="1501775"/>
            <a:ext cx="129540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600" b="1">
                <a:latin typeface="Myriad Pro" pitchFamily="34" charset="0"/>
                <a:ea typeface="ＭＳ Ｐゴシック" pitchFamily="34" charset="-128"/>
              </a:rPr>
              <a:t>Aggregate price level</a:t>
            </a:r>
          </a:p>
        </p:txBody>
      </p:sp>
      <p:sp>
        <p:nvSpPr>
          <p:cNvPr id="537609" name="Rectangle 9"/>
          <p:cNvSpPr>
            <a:spLocks noChangeArrowheads="1"/>
          </p:cNvSpPr>
          <p:nvPr/>
        </p:nvSpPr>
        <p:spPr bwMode="auto">
          <a:xfrm>
            <a:off x="4191000" y="1501775"/>
            <a:ext cx="167640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600" b="1">
                <a:latin typeface="Myriad Pro" pitchFamily="34" charset="0"/>
                <a:ea typeface="ＭＳ Ｐゴシック" pitchFamily="34" charset="-128"/>
              </a:rPr>
              <a:t>Aggregate price level</a:t>
            </a:r>
          </a:p>
        </p:txBody>
      </p:sp>
      <p:sp>
        <p:nvSpPr>
          <p:cNvPr id="537610" name="Rectangle 10"/>
          <p:cNvSpPr>
            <a:spLocks noChangeArrowheads="1"/>
          </p:cNvSpPr>
          <p:nvPr/>
        </p:nvSpPr>
        <p:spPr bwMode="auto">
          <a:xfrm>
            <a:off x="7696200" y="5692775"/>
            <a:ext cx="121920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600" b="1">
                <a:latin typeface="Myriad Pro" pitchFamily="34" charset="0"/>
                <a:ea typeface="ＭＳ Ｐゴシック" pitchFamily="34" charset="-128"/>
              </a:rPr>
              <a:t>Real GDP</a:t>
            </a:r>
          </a:p>
        </p:txBody>
      </p:sp>
      <p:sp>
        <p:nvSpPr>
          <p:cNvPr id="537611" name="Rectangle 39"/>
          <p:cNvSpPr>
            <a:spLocks noChangeArrowheads="1"/>
          </p:cNvSpPr>
          <p:nvPr/>
        </p:nvSpPr>
        <p:spPr bwMode="auto">
          <a:xfrm>
            <a:off x="2379663" y="2284413"/>
            <a:ext cx="71333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800" i="1" dirty="0" smtClean="0">
                <a:solidFill>
                  <a:srgbClr val="000000"/>
                </a:solidFill>
                <a:latin typeface="Myriad Pro" pitchFamily="34" charset="0"/>
                <a:ea typeface="ＭＳ Ｐゴシック" pitchFamily="34" charset="-128"/>
              </a:rPr>
              <a:t>SRAS</a:t>
            </a:r>
            <a:r>
              <a:rPr lang="en-US" sz="1800" baseline="-25000" dirty="0" smtClean="0">
                <a:solidFill>
                  <a:srgbClr val="000000"/>
                </a:solidFill>
                <a:latin typeface="Myriad Pro" pitchFamily="34" charset="0"/>
                <a:ea typeface="ＭＳ Ｐゴシック" pitchFamily="34" charset="-128"/>
              </a:rPr>
              <a:t>2</a:t>
            </a:r>
            <a:endParaRPr lang="en-US" sz="1800" i="1" dirty="0">
              <a:latin typeface="Myriad Pro" pitchFamily="34" charset="0"/>
              <a:ea typeface="ＭＳ Ｐゴシック" pitchFamily="34" charset="-128"/>
            </a:endParaRPr>
          </a:p>
        </p:txBody>
      </p:sp>
      <p:sp>
        <p:nvSpPr>
          <p:cNvPr id="537613" name="Line 90"/>
          <p:cNvSpPr>
            <a:spLocks noChangeShapeType="1"/>
          </p:cNvSpPr>
          <p:nvPr/>
        </p:nvSpPr>
        <p:spPr bwMode="auto">
          <a:xfrm flipV="1">
            <a:off x="1003300" y="2565400"/>
            <a:ext cx="1558925" cy="2635250"/>
          </a:xfrm>
          <a:prstGeom prst="line">
            <a:avLst/>
          </a:prstGeom>
          <a:noFill/>
          <a:ln w="38100">
            <a:solidFill>
              <a:srgbClr val="EE313C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37615" name="Freeform 97"/>
          <p:cNvSpPr>
            <a:spLocks/>
          </p:cNvSpPr>
          <p:nvPr/>
        </p:nvSpPr>
        <p:spPr bwMode="auto">
          <a:xfrm>
            <a:off x="2623344" y="5006975"/>
            <a:ext cx="2177256" cy="585788"/>
          </a:xfrm>
          <a:custGeom>
            <a:avLst/>
            <a:gdLst>
              <a:gd name="T0" fmla="*/ 1431558 w 324"/>
              <a:gd name="T1" fmla="*/ 493263 h 101"/>
              <a:gd name="T2" fmla="*/ 1360864 w 324"/>
              <a:gd name="T3" fmla="*/ 586113 h 101"/>
              <a:gd name="T4" fmla="*/ 70694 w 324"/>
              <a:gd name="T5" fmla="*/ 586113 h 101"/>
              <a:gd name="T6" fmla="*/ 0 w 324"/>
              <a:gd name="T7" fmla="*/ 493263 h 101"/>
              <a:gd name="T8" fmla="*/ 0 w 324"/>
              <a:gd name="T9" fmla="*/ 92850 h 101"/>
              <a:gd name="T10" fmla="*/ 70694 w 324"/>
              <a:gd name="T11" fmla="*/ 0 h 101"/>
              <a:gd name="T12" fmla="*/ 1360864 w 324"/>
              <a:gd name="T13" fmla="*/ 0 h 101"/>
              <a:gd name="T14" fmla="*/ 1431558 w 324"/>
              <a:gd name="T15" fmla="*/ 92850 h 101"/>
              <a:gd name="T16" fmla="*/ 1431558 w 324"/>
              <a:gd name="T17" fmla="*/ 493263 h 101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324"/>
              <a:gd name="T28" fmla="*/ 0 h 101"/>
              <a:gd name="T29" fmla="*/ 324 w 324"/>
              <a:gd name="T30" fmla="*/ 101 h 101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324" h="101">
                <a:moveTo>
                  <a:pt x="324" y="85"/>
                </a:moveTo>
                <a:cubicBezTo>
                  <a:pt x="324" y="94"/>
                  <a:pt x="317" y="101"/>
                  <a:pt x="308" y="101"/>
                </a:cubicBezTo>
                <a:cubicBezTo>
                  <a:pt x="16" y="101"/>
                  <a:pt x="16" y="101"/>
                  <a:pt x="16" y="101"/>
                </a:cubicBezTo>
                <a:cubicBezTo>
                  <a:pt x="7" y="101"/>
                  <a:pt x="0" y="94"/>
                  <a:pt x="0" y="85"/>
                </a:cubicBezTo>
                <a:cubicBezTo>
                  <a:pt x="0" y="16"/>
                  <a:pt x="0" y="16"/>
                  <a:pt x="0" y="16"/>
                </a:cubicBezTo>
                <a:cubicBezTo>
                  <a:pt x="0" y="7"/>
                  <a:pt x="7" y="0"/>
                  <a:pt x="16" y="0"/>
                </a:cubicBezTo>
                <a:cubicBezTo>
                  <a:pt x="308" y="0"/>
                  <a:pt x="308" y="0"/>
                  <a:pt x="308" y="0"/>
                </a:cubicBezTo>
                <a:cubicBezTo>
                  <a:pt x="317" y="0"/>
                  <a:pt x="324" y="7"/>
                  <a:pt x="324" y="16"/>
                </a:cubicBezTo>
                <a:lnTo>
                  <a:pt x="324" y="85"/>
                </a:lnTo>
                <a:close/>
              </a:path>
            </a:pathLst>
          </a:custGeom>
          <a:solidFill>
            <a:srgbClr val="D7E2E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sz="1800">
              <a:latin typeface="Myriad Pro" pitchFamily="34" charset="0"/>
              <a:ea typeface="ＭＳ Ｐゴシック" pitchFamily="34" charset="-128"/>
            </a:endParaRPr>
          </a:p>
        </p:txBody>
      </p:sp>
      <p:sp>
        <p:nvSpPr>
          <p:cNvPr id="537616" name="Rectangle 16"/>
          <p:cNvSpPr>
            <a:spLocks noChangeArrowheads="1"/>
          </p:cNvSpPr>
          <p:nvPr/>
        </p:nvSpPr>
        <p:spPr bwMode="auto">
          <a:xfrm>
            <a:off x="2588419" y="5006975"/>
            <a:ext cx="2212181" cy="58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600" i="1" dirty="0">
                <a:latin typeface="Myriad Pro" pitchFamily="34" charset="0"/>
                <a:ea typeface="ＭＳ Ｐゴシック" pitchFamily="34" charset="-128"/>
              </a:rPr>
              <a:t>Decrease in short-run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600" i="1" dirty="0">
                <a:latin typeface="Myriad Pro" pitchFamily="34" charset="0"/>
                <a:ea typeface="ＭＳ Ｐゴシック" pitchFamily="34" charset="-128"/>
              </a:rPr>
              <a:t>aggregate supply</a:t>
            </a:r>
          </a:p>
        </p:txBody>
      </p:sp>
      <p:sp>
        <p:nvSpPr>
          <p:cNvPr id="537617" name="Line 93"/>
          <p:cNvSpPr>
            <a:spLocks noChangeShapeType="1"/>
          </p:cNvSpPr>
          <p:nvPr/>
        </p:nvSpPr>
        <p:spPr bwMode="auto">
          <a:xfrm flipV="1">
            <a:off x="6486525" y="2774950"/>
            <a:ext cx="1565275" cy="2635250"/>
          </a:xfrm>
          <a:prstGeom prst="line">
            <a:avLst/>
          </a:prstGeom>
          <a:noFill/>
          <a:ln w="38100">
            <a:solidFill>
              <a:srgbClr val="EE313C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37618" name="Line 94"/>
          <p:cNvSpPr>
            <a:spLocks noChangeShapeType="1"/>
          </p:cNvSpPr>
          <p:nvPr/>
        </p:nvSpPr>
        <p:spPr bwMode="auto">
          <a:xfrm>
            <a:off x="6523038" y="3513138"/>
            <a:ext cx="909637" cy="3175"/>
          </a:xfrm>
          <a:prstGeom prst="line">
            <a:avLst/>
          </a:prstGeom>
          <a:noFill/>
          <a:ln w="31750">
            <a:solidFill>
              <a:srgbClr val="000000"/>
            </a:solidFill>
            <a:miter lim="800000"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37620" name="Freeform 116"/>
          <p:cNvSpPr>
            <a:spLocks/>
          </p:cNvSpPr>
          <p:nvPr/>
        </p:nvSpPr>
        <p:spPr bwMode="auto">
          <a:xfrm>
            <a:off x="6869329" y="4849161"/>
            <a:ext cx="2176462" cy="738188"/>
          </a:xfrm>
          <a:custGeom>
            <a:avLst/>
            <a:gdLst>
              <a:gd name="T0" fmla="*/ 1431558 w 324"/>
              <a:gd name="T1" fmla="*/ 493263 h 101"/>
              <a:gd name="T2" fmla="*/ 1360864 w 324"/>
              <a:gd name="T3" fmla="*/ 586113 h 101"/>
              <a:gd name="T4" fmla="*/ 70694 w 324"/>
              <a:gd name="T5" fmla="*/ 586113 h 101"/>
              <a:gd name="T6" fmla="*/ 0 w 324"/>
              <a:gd name="T7" fmla="*/ 493263 h 101"/>
              <a:gd name="T8" fmla="*/ 0 w 324"/>
              <a:gd name="T9" fmla="*/ 92850 h 101"/>
              <a:gd name="T10" fmla="*/ 70694 w 324"/>
              <a:gd name="T11" fmla="*/ 0 h 101"/>
              <a:gd name="T12" fmla="*/ 1360864 w 324"/>
              <a:gd name="T13" fmla="*/ 0 h 101"/>
              <a:gd name="T14" fmla="*/ 1431558 w 324"/>
              <a:gd name="T15" fmla="*/ 92850 h 101"/>
              <a:gd name="T16" fmla="*/ 1431558 w 324"/>
              <a:gd name="T17" fmla="*/ 493263 h 101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324"/>
              <a:gd name="T28" fmla="*/ 0 h 101"/>
              <a:gd name="T29" fmla="*/ 324 w 324"/>
              <a:gd name="T30" fmla="*/ 101 h 101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324" h="101">
                <a:moveTo>
                  <a:pt x="324" y="85"/>
                </a:moveTo>
                <a:cubicBezTo>
                  <a:pt x="324" y="94"/>
                  <a:pt x="317" y="101"/>
                  <a:pt x="308" y="101"/>
                </a:cubicBezTo>
                <a:cubicBezTo>
                  <a:pt x="16" y="101"/>
                  <a:pt x="16" y="101"/>
                  <a:pt x="16" y="101"/>
                </a:cubicBezTo>
                <a:cubicBezTo>
                  <a:pt x="7" y="101"/>
                  <a:pt x="0" y="94"/>
                  <a:pt x="0" y="85"/>
                </a:cubicBezTo>
                <a:cubicBezTo>
                  <a:pt x="0" y="16"/>
                  <a:pt x="0" y="16"/>
                  <a:pt x="0" y="16"/>
                </a:cubicBezTo>
                <a:cubicBezTo>
                  <a:pt x="0" y="7"/>
                  <a:pt x="7" y="0"/>
                  <a:pt x="16" y="0"/>
                </a:cubicBezTo>
                <a:cubicBezTo>
                  <a:pt x="308" y="0"/>
                  <a:pt x="308" y="0"/>
                  <a:pt x="308" y="0"/>
                </a:cubicBezTo>
                <a:cubicBezTo>
                  <a:pt x="317" y="0"/>
                  <a:pt x="324" y="7"/>
                  <a:pt x="324" y="16"/>
                </a:cubicBezTo>
                <a:lnTo>
                  <a:pt x="324" y="85"/>
                </a:lnTo>
                <a:close/>
              </a:path>
            </a:pathLst>
          </a:custGeom>
          <a:solidFill>
            <a:srgbClr val="D7E2E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sz="1800">
              <a:latin typeface="Myriad Pro" pitchFamily="34" charset="0"/>
              <a:ea typeface="ＭＳ Ｐゴシック" pitchFamily="34" charset="-128"/>
            </a:endParaRPr>
          </a:p>
        </p:txBody>
      </p:sp>
      <p:sp>
        <p:nvSpPr>
          <p:cNvPr id="537621" name="Rectangle 21"/>
          <p:cNvSpPr>
            <a:spLocks noChangeArrowheads="1"/>
          </p:cNvSpPr>
          <p:nvPr/>
        </p:nvSpPr>
        <p:spPr bwMode="auto">
          <a:xfrm>
            <a:off x="6929654" y="4925868"/>
            <a:ext cx="2116137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600" i="1" dirty="0">
                <a:latin typeface="Myriad Pro" pitchFamily="34" charset="0"/>
                <a:ea typeface="ＭＳ Ｐゴシック" pitchFamily="34" charset="-128"/>
              </a:rPr>
              <a:t>Increase in short-run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600" i="1" dirty="0">
                <a:latin typeface="Myriad Pro" pitchFamily="34" charset="0"/>
                <a:ea typeface="ＭＳ Ｐゴシック" pitchFamily="34" charset="-128"/>
              </a:rPr>
              <a:t>aggregate supply</a:t>
            </a:r>
          </a:p>
        </p:txBody>
      </p:sp>
      <p:sp>
        <p:nvSpPr>
          <p:cNvPr id="537622" name="Rectangle 22"/>
          <p:cNvSpPr>
            <a:spLocks noChangeArrowheads="1"/>
          </p:cNvSpPr>
          <p:nvPr/>
        </p:nvSpPr>
        <p:spPr bwMode="auto">
          <a:xfrm>
            <a:off x="1600200" y="1196975"/>
            <a:ext cx="193833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800" b="1">
                <a:latin typeface="Myriad Pro" pitchFamily="34" charset="0"/>
                <a:ea typeface="ＭＳ Ｐゴシック" pitchFamily="34" charset="-128"/>
              </a:rPr>
              <a:t>(a) Leftward Shift</a:t>
            </a:r>
          </a:p>
        </p:txBody>
      </p:sp>
      <p:sp>
        <p:nvSpPr>
          <p:cNvPr id="537623" name="Rectangle 23"/>
          <p:cNvSpPr>
            <a:spLocks noChangeArrowheads="1"/>
          </p:cNvSpPr>
          <p:nvPr/>
        </p:nvSpPr>
        <p:spPr bwMode="auto">
          <a:xfrm>
            <a:off x="5943600" y="1212850"/>
            <a:ext cx="21018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800" b="1">
                <a:latin typeface="Myriad Pro" pitchFamily="34" charset="0"/>
                <a:ea typeface="ＭＳ Ｐゴシック" pitchFamily="34" charset="-128"/>
              </a:rPr>
              <a:t>(b) Rightward Shift</a:t>
            </a:r>
          </a:p>
        </p:txBody>
      </p:sp>
      <p:sp>
        <p:nvSpPr>
          <p:cNvPr id="537624" name="Rectangle 39"/>
          <p:cNvSpPr>
            <a:spLocks noChangeArrowheads="1"/>
          </p:cNvSpPr>
          <p:nvPr/>
        </p:nvSpPr>
        <p:spPr bwMode="auto">
          <a:xfrm>
            <a:off x="3505200" y="2416175"/>
            <a:ext cx="71333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800" i="1" dirty="0" smtClean="0">
                <a:solidFill>
                  <a:srgbClr val="000000"/>
                </a:solidFill>
                <a:latin typeface="Myriad Pro" pitchFamily="34" charset="0"/>
                <a:ea typeface="ＭＳ Ｐゴシック" pitchFamily="34" charset="-128"/>
              </a:rPr>
              <a:t>SRAS</a:t>
            </a:r>
            <a:r>
              <a:rPr lang="en-US" sz="1800" baseline="-25000" dirty="0" smtClean="0">
                <a:solidFill>
                  <a:srgbClr val="000000"/>
                </a:solidFill>
                <a:latin typeface="Myriad Pro" pitchFamily="34" charset="0"/>
                <a:ea typeface="ＭＳ Ｐゴシック" pitchFamily="34" charset="-128"/>
              </a:rPr>
              <a:t>1</a:t>
            </a:r>
            <a:endParaRPr lang="en-US" sz="1800" i="1" dirty="0">
              <a:latin typeface="Myriad Pro" pitchFamily="34" charset="0"/>
              <a:ea typeface="ＭＳ Ｐゴシック" pitchFamily="34" charset="-128"/>
            </a:endParaRPr>
          </a:p>
        </p:txBody>
      </p:sp>
      <p:sp>
        <p:nvSpPr>
          <p:cNvPr id="537626" name="Rectangle 39"/>
          <p:cNvSpPr>
            <a:spLocks noChangeArrowheads="1"/>
          </p:cNvSpPr>
          <p:nvPr/>
        </p:nvSpPr>
        <p:spPr bwMode="auto">
          <a:xfrm>
            <a:off x="6646863" y="2208213"/>
            <a:ext cx="71333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800" i="1" dirty="0" smtClean="0">
                <a:solidFill>
                  <a:srgbClr val="000000"/>
                </a:solidFill>
                <a:latin typeface="Myriad Pro" pitchFamily="34" charset="0"/>
                <a:ea typeface="ＭＳ Ｐゴシック" pitchFamily="34" charset="-128"/>
              </a:rPr>
              <a:t>SRAS</a:t>
            </a:r>
            <a:r>
              <a:rPr lang="en-US" sz="1800" baseline="-25000" dirty="0" smtClean="0">
                <a:solidFill>
                  <a:srgbClr val="000000"/>
                </a:solidFill>
                <a:latin typeface="Myriad Pro" pitchFamily="34" charset="0"/>
                <a:ea typeface="ＭＳ Ｐゴシック" pitchFamily="34" charset="-128"/>
              </a:rPr>
              <a:t>1</a:t>
            </a:r>
            <a:endParaRPr lang="en-US" sz="1800" i="1" dirty="0">
              <a:latin typeface="Myriad Pro" pitchFamily="34" charset="0"/>
              <a:ea typeface="ＭＳ Ｐゴシック" pitchFamily="34" charset="-128"/>
            </a:endParaRPr>
          </a:p>
        </p:txBody>
      </p:sp>
      <p:sp>
        <p:nvSpPr>
          <p:cNvPr id="537628" name="Rectangle 39"/>
          <p:cNvSpPr>
            <a:spLocks noChangeArrowheads="1"/>
          </p:cNvSpPr>
          <p:nvPr/>
        </p:nvSpPr>
        <p:spPr bwMode="auto">
          <a:xfrm>
            <a:off x="7772400" y="2339975"/>
            <a:ext cx="71333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800" i="1" dirty="0" smtClean="0">
                <a:solidFill>
                  <a:srgbClr val="000000"/>
                </a:solidFill>
                <a:latin typeface="Myriad Pro" pitchFamily="34" charset="0"/>
                <a:ea typeface="ＭＳ Ｐゴシック" pitchFamily="34" charset="-128"/>
              </a:rPr>
              <a:t>SRAS</a:t>
            </a:r>
            <a:r>
              <a:rPr lang="en-US" sz="1800" baseline="-25000" dirty="0" smtClean="0">
                <a:solidFill>
                  <a:srgbClr val="000000"/>
                </a:solidFill>
                <a:latin typeface="Myriad Pro" pitchFamily="34" charset="0"/>
                <a:ea typeface="ＭＳ Ｐゴシック" pitchFamily="34" charset="-128"/>
              </a:rPr>
              <a:t>2</a:t>
            </a:r>
            <a:endParaRPr lang="en-US" sz="1800" i="1" dirty="0">
              <a:latin typeface="Myriad Pro" pitchFamily="34" charset="0"/>
              <a:ea typeface="ＭＳ Ｐゴシック" pitchFamily="34" charset="-128"/>
            </a:endParaRPr>
          </a:p>
        </p:txBody>
      </p:sp>
      <p:sp>
        <p:nvSpPr>
          <p:cNvPr id="537630" name="Line 94"/>
          <p:cNvSpPr>
            <a:spLocks noChangeShapeType="1"/>
          </p:cNvSpPr>
          <p:nvPr/>
        </p:nvSpPr>
        <p:spPr bwMode="auto">
          <a:xfrm flipH="1">
            <a:off x="2133600" y="3482975"/>
            <a:ext cx="909638" cy="3175"/>
          </a:xfrm>
          <a:prstGeom prst="line">
            <a:avLst/>
          </a:prstGeom>
          <a:noFill/>
          <a:ln w="31750">
            <a:solidFill>
              <a:srgbClr val="000000"/>
            </a:solidFill>
            <a:miter lim="800000"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37631" name="Rectangle 31"/>
          <p:cNvSpPr>
            <a:spLocks noGrp="1" noRot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spc="0" dirty="0"/>
              <a:t>Shifts of the Short-Run Aggregate Supply Curve</a:t>
            </a:r>
          </a:p>
        </p:txBody>
      </p:sp>
      <p:sp>
        <p:nvSpPr>
          <p:cNvPr id="26" name="Rectangle 25"/>
          <p:cNvSpPr/>
          <p:nvPr/>
        </p:nvSpPr>
        <p:spPr>
          <a:xfrm>
            <a:off x="3810000" y="2819400"/>
            <a:ext cx="2514600" cy="14003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700" dirty="0" smtClean="0"/>
              <a:t>The </a:t>
            </a:r>
            <a:r>
              <a:rPr lang="en-US" sz="1700" i="1" dirty="0" smtClean="0"/>
              <a:t>SRAS</a:t>
            </a:r>
            <a:r>
              <a:rPr lang="en-US" sz="1700" dirty="0" smtClean="0"/>
              <a:t> curve </a:t>
            </a:r>
            <a:r>
              <a:rPr lang="en-US" sz="1700" i="1" dirty="0" smtClean="0"/>
              <a:t>shifts</a:t>
            </a:r>
            <a:r>
              <a:rPr lang="en-US" sz="1700" dirty="0" smtClean="0"/>
              <a:t> because of changes in:</a:t>
            </a:r>
          </a:p>
          <a:p>
            <a:pPr marL="457200" indent="-457200">
              <a:buBlip>
                <a:blip r:embed="rId3"/>
              </a:buBlip>
            </a:pPr>
            <a:r>
              <a:rPr lang="en-US" sz="1700" dirty="0" smtClean="0">
                <a:solidFill>
                  <a:srgbClr val="0070C0"/>
                </a:solidFill>
              </a:rPr>
              <a:t>commodity prices.</a:t>
            </a:r>
          </a:p>
          <a:p>
            <a:pPr marL="457200" indent="-457200">
              <a:buBlip>
                <a:blip r:embed="rId3"/>
              </a:buBlip>
            </a:pPr>
            <a:r>
              <a:rPr lang="en-US" sz="1700" dirty="0" smtClean="0">
                <a:solidFill>
                  <a:srgbClr val="0070C0"/>
                </a:solidFill>
              </a:rPr>
              <a:t>nominal wages.</a:t>
            </a:r>
          </a:p>
          <a:p>
            <a:pPr marL="457200" indent="-457200">
              <a:buBlip>
                <a:blip r:embed="rId3"/>
              </a:buBlip>
            </a:pPr>
            <a:r>
              <a:rPr lang="en-US" sz="1700" dirty="0" smtClean="0">
                <a:solidFill>
                  <a:srgbClr val="0070C0"/>
                </a:solidFill>
              </a:rPr>
              <a:t>Productivity. </a:t>
            </a:r>
          </a:p>
        </p:txBody>
      </p:sp>
    </p:spTree>
    <p:extLst>
      <p:ext uri="{BB962C8B-B14F-4D97-AF65-F5344CB8AC3E}">
        <p14:creationId xmlns="" xmlns:p14="http://schemas.microsoft.com/office/powerpoint/2010/main" val="4033920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376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25 -0.00047 L 0 3.33333E-6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5376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250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376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376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376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376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376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25 -0.00324 L 3.33333E-6 1.11022E-16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5376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50" y="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376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376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376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376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7611" grpId="0"/>
      <p:bldP spid="537613" grpId="0" animBg="1"/>
      <p:bldP spid="537613" grpId="1" animBg="1"/>
      <p:bldP spid="537615" grpId="0" animBg="1"/>
      <p:bldP spid="537616" grpId="0"/>
      <p:bldP spid="537617" grpId="0" animBg="1"/>
      <p:bldP spid="537617" grpId="1" animBg="1"/>
      <p:bldP spid="537618" grpId="0" animBg="1"/>
      <p:bldP spid="537620" grpId="0" animBg="1"/>
      <p:bldP spid="537621" grpId="0"/>
      <p:bldP spid="537628" grpId="0"/>
      <p:bldP spid="53763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itchFamily="34" charset="0"/>
              <a:buNone/>
              <a:defRPr/>
            </a:pPr>
            <a:r>
              <a:rPr lang="en-US" sz="3200" dirty="0" smtClean="0"/>
              <a:t>The short-run aggregate supply, SRAS curve will shift to the right when:</a:t>
            </a:r>
          </a:p>
          <a:p>
            <a:pPr marL="742950" indent="-742950">
              <a:buFont typeface="+mj-lt"/>
              <a:buAutoNum type="alphaLcParenR"/>
              <a:defRPr/>
            </a:pPr>
            <a:r>
              <a:rPr lang="en-US" sz="3200" dirty="0" smtClean="0"/>
              <a:t>when input costs rise.</a:t>
            </a:r>
          </a:p>
          <a:p>
            <a:pPr marL="742950" indent="-742950">
              <a:buFont typeface="+mj-lt"/>
              <a:buAutoNum type="alphaLcParenR"/>
              <a:defRPr/>
            </a:pPr>
            <a:r>
              <a:rPr lang="en-US" sz="3200" dirty="0" smtClean="0"/>
              <a:t>when taxes rise.</a:t>
            </a:r>
          </a:p>
          <a:p>
            <a:pPr marL="742950" indent="-742950">
              <a:buFont typeface="+mj-lt"/>
              <a:buAutoNum type="alphaLcParenR"/>
              <a:defRPr/>
            </a:pPr>
            <a:r>
              <a:rPr lang="en-US" sz="3200" dirty="0" smtClean="0"/>
              <a:t>when interest rates rise.</a:t>
            </a:r>
          </a:p>
          <a:p>
            <a:pPr marL="742950" indent="-742950">
              <a:buFont typeface="+mj-lt"/>
              <a:buAutoNum type="alphaLcParenR"/>
              <a:defRPr/>
            </a:pPr>
            <a:r>
              <a:rPr lang="en-US" sz="3200" dirty="0" smtClean="0"/>
              <a:t>when productivity rises.</a:t>
            </a:r>
            <a:endParaRPr lang="en-US" sz="3200" dirty="0"/>
          </a:p>
        </p:txBody>
      </p:sp>
      <p:sp>
        <p:nvSpPr>
          <p:cNvPr id="6" name="Rectangle 5"/>
          <p:cNvSpPr/>
          <p:nvPr/>
        </p:nvSpPr>
        <p:spPr>
          <a:xfrm>
            <a:off x="-49096" y="6273798"/>
            <a:ext cx="126829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b="1" spc="60" dirty="0">
                <a:ln w="9000" cmpd="sng">
                  <a:noFill/>
                  <a:prstDash val="solid"/>
                </a:ln>
                <a:solidFill>
                  <a:schemeClr val="accent6">
                    <a:lumMod val="75000"/>
                  </a:schemeClr>
                </a:solidFill>
                <a:effectLst>
                  <a:reflection blurRad="12700" stA="28000" endPos="45000" dist="1000" dir="5400000" sy="-100000" algn="bl" rotWithShape="0"/>
                </a:effectLst>
                <a:latin typeface="Century Gothic" pitchFamily="34" charset="0"/>
                <a:cs typeface="Courier New" pitchFamily="49" charset="0"/>
                <a:hlinkClick r:id="" action="ppaction://noaction"/>
              </a:rPr>
              <a:t>To </a:t>
            </a:r>
            <a:r>
              <a:rPr lang="en-US" sz="1000" b="1" spc="60" dirty="0" smtClean="0">
                <a:ln w="9000" cmpd="sng">
                  <a:noFill/>
                  <a:prstDash val="solid"/>
                </a:ln>
                <a:solidFill>
                  <a:schemeClr val="accent6">
                    <a:lumMod val="75000"/>
                  </a:schemeClr>
                </a:solidFill>
                <a:effectLst>
                  <a:reflection blurRad="12700" stA="28000" endPos="45000" dist="1000" dir="5400000" sy="-100000" algn="bl" rotWithShape="0"/>
                </a:effectLst>
                <a:latin typeface="Century Gothic" pitchFamily="34" charset="0"/>
                <a:cs typeface="Courier New" pitchFamily="49" charset="0"/>
                <a:hlinkClick r:id="" action="ppaction://noaction"/>
              </a:rPr>
              <a:t>Next </a:t>
            </a:r>
            <a:endParaRPr lang="en-US" sz="1000" b="1" spc="60" dirty="0">
              <a:ln w="9000" cmpd="sng">
                <a:noFill/>
                <a:prstDash val="solid"/>
              </a:ln>
              <a:solidFill>
                <a:schemeClr val="accent6">
                  <a:lumMod val="75000"/>
                </a:schemeClr>
              </a:solidFill>
              <a:effectLst>
                <a:reflection blurRad="12700" stA="28000" endPos="45000" dist="1000" dir="5400000" sy="-100000" algn="bl" rotWithShape="0"/>
              </a:effectLst>
              <a:latin typeface="Century Gothic" pitchFamily="34" charset="0"/>
              <a:cs typeface="Courier New" pitchFamily="49" charset="0"/>
              <a:hlinkClick r:id="" action="ppaction://noaction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b="1" spc="60" dirty="0">
                <a:ln w="9000" cmpd="sng">
                  <a:noFill/>
                  <a:prstDash val="solid"/>
                </a:ln>
                <a:solidFill>
                  <a:schemeClr val="accent6">
                    <a:lumMod val="75000"/>
                  </a:schemeClr>
                </a:solidFill>
                <a:effectLst>
                  <a:reflection blurRad="12700" stA="28000" endPos="45000" dist="1000" dir="5400000" sy="-100000" algn="bl" rotWithShape="0"/>
                </a:effectLst>
                <a:latin typeface="Century Gothic" pitchFamily="34" charset="0"/>
                <a:cs typeface="Courier New" pitchFamily="49" charset="0"/>
                <a:hlinkClick r:id="" action="ppaction://noaction"/>
              </a:rPr>
              <a:t>Active Learning</a:t>
            </a:r>
            <a:endParaRPr lang="en-US" sz="1000" b="1" spc="60" dirty="0">
              <a:ln w="9000" cmpd="sng">
                <a:noFill/>
                <a:prstDash val="solid"/>
              </a:ln>
              <a:solidFill>
                <a:schemeClr val="accent6">
                  <a:lumMod val="75000"/>
                </a:schemeClr>
              </a:solidFill>
              <a:effectLst>
                <a:reflection blurRad="12700" stA="28000" endPos="45000" dist="1000" dir="5400000" sy="-100000" algn="bl" rotWithShape="0"/>
              </a:effectLst>
              <a:latin typeface="Century Gothic" pitchFamily="34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002747274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70C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pc="0" dirty="0" smtClean="0"/>
              <a:t>What Happens When There Is a Shock?</a:t>
            </a:r>
            <a:endParaRPr lang="en-US" spc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600200"/>
            <a:ext cx="5943600" cy="289560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If a demand or supply shock, </a:t>
            </a:r>
            <a:r>
              <a:rPr lang="en-US" dirty="0" smtClean="0">
                <a:solidFill>
                  <a:srgbClr val="FF0000"/>
                </a:solidFill>
              </a:rPr>
              <a:t>negative</a:t>
            </a:r>
            <a:r>
              <a:rPr lang="en-US" dirty="0" smtClean="0"/>
              <a:t> or </a:t>
            </a:r>
            <a:r>
              <a:rPr lang="en-US" dirty="0" smtClean="0">
                <a:solidFill>
                  <a:srgbClr val="FF0000"/>
                </a:solidFill>
              </a:rPr>
              <a:t>positive</a:t>
            </a:r>
            <a:r>
              <a:rPr lang="en-US" dirty="0" smtClean="0"/>
              <a:t>, hits the economy, </a:t>
            </a:r>
          </a:p>
          <a:p>
            <a:endParaRPr lang="en-US" i="1" dirty="0" smtClean="0"/>
          </a:p>
          <a:p>
            <a:r>
              <a:rPr lang="en-US" i="1" dirty="0" smtClean="0"/>
              <a:t>AD</a:t>
            </a:r>
            <a:r>
              <a:rPr lang="en-US" dirty="0" smtClean="0"/>
              <a:t> or </a:t>
            </a:r>
            <a:r>
              <a:rPr lang="en-US" i="1" dirty="0" smtClean="0"/>
              <a:t>SRAS</a:t>
            </a:r>
            <a:r>
              <a:rPr lang="en-US" dirty="0" smtClean="0"/>
              <a:t> shifts and moves the economy to a new short-run equilibrium.</a:t>
            </a:r>
            <a:endParaRPr lang="en-US" dirty="0"/>
          </a:p>
        </p:txBody>
      </p:sp>
      <p:pic>
        <p:nvPicPr>
          <p:cNvPr id="5" name="Picture 2" descr="http://www.sxc.hu/pic/l/r/ro/rore_d/963386_52326955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BEBA8EAE-BF5A-486C-A8C5-ECC9F3942E4B}">
                <a14:imgProps xmlns="" xmlns:a14="http://schemas.microsoft.com/office/drawing/2010/main">
                  <a14:imgLayer r:embed="">
                    <a14:imgEffect>
                      <a14:backgroundRemoval t="0" b="89803" l="9649" r="100000">
                        <a14:foregroundMark x1="79825" y1="65296" x2="88596" y2="62829"/>
                        <a14:foregroundMark x1="86184" y1="61842" x2="95175" y2="60197"/>
                        <a14:foregroundMark x1="96272" y1="60033" x2="99781" y2="59539"/>
                        <a14:foregroundMark x1="13377" y1="78947" x2="18202" y2="78125"/>
                      </a14:backgroundRemoval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6019800" y="905933"/>
            <a:ext cx="2514600" cy="33528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3653051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7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1.85185E-6 L -0.0151 0.11204 C -0.01927 0.13657 -0.01476 0.16597 -0.00451 0.19143 C 0.00764 0.22153 0.02326 0.24097 0.04062 0.2493 L 0.1191 0.29606 " pathEditMode="relative" rAng="3708221" ptsTypes="FffFF">
                                      <p:cBhvr>
                                        <p:cTn id="28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95" y="1706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7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1.85185E-6 L -0.0151 0.11204 C -0.01927 0.13657 -0.01476 0.16597 -0.00451 0.19143 C 0.00764 0.22153 0.02326 0.24097 0.04062 0.2493 L 0.1191 0.29606 " pathEditMode="relative" rAng="3708221" ptsTypes="FffFF">
                                      <p:cBhvr>
                                        <p:cTn id="32" dur="2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95" y="1706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allAtOnce"/>
      <p:bldP spid="3" grpI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794" name="Line 243"/>
          <p:cNvSpPr>
            <a:spLocks noChangeShapeType="1"/>
          </p:cNvSpPr>
          <p:nvPr/>
        </p:nvSpPr>
        <p:spPr bwMode="auto">
          <a:xfrm flipV="1">
            <a:off x="2900363" y="3476209"/>
            <a:ext cx="1608137" cy="1497012"/>
          </a:xfrm>
          <a:prstGeom prst="line">
            <a:avLst/>
          </a:prstGeom>
          <a:noFill/>
          <a:ln w="38100">
            <a:solidFill>
              <a:srgbClr val="EE313C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45796" name="Rectangle 253"/>
          <p:cNvSpPr>
            <a:spLocks noChangeArrowheads="1"/>
          </p:cNvSpPr>
          <p:nvPr/>
        </p:nvSpPr>
        <p:spPr bwMode="auto">
          <a:xfrm>
            <a:off x="3271838" y="5574884"/>
            <a:ext cx="187552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400" i="1" dirty="0" smtClean="0">
                <a:solidFill>
                  <a:srgbClr val="000000"/>
                </a:solidFill>
                <a:latin typeface="Myriad Pro" pitchFamily="34" charset="0"/>
                <a:ea typeface="ＭＳ Ｐゴシック" pitchFamily="34" charset="-128"/>
              </a:rPr>
              <a:t>Y</a:t>
            </a:r>
            <a:r>
              <a:rPr lang="en-US" sz="1400" baseline="-25000" dirty="0" smtClean="0">
                <a:solidFill>
                  <a:srgbClr val="000000"/>
                </a:solidFill>
                <a:latin typeface="Myriad Pro" pitchFamily="34" charset="0"/>
                <a:ea typeface="ＭＳ Ｐゴシック" pitchFamily="34" charset="-128"/>
              </a:rPr>
              <a:t>2</a:t>
            </a:r>
            <a:endParaRPr lang="en-US" sz="1400" i="1" dirty="0">
              <a:latin typeface="Myriad Pro" pitchFamily="34" charset="0"/>
              <a:ea typeface="ＭＳ Ｐゴシック" pitchFamily="34" charset="-128"/>
            </a:endParaRPr>
          </a:p>
        </p:txBody>
      </p:sp>
      <p:sp>
        <p:nvSpPr>
          <p:cNvPr id="545800" name="Line 424"/>
          <p:cNvSpPr>
            <a:spLocks noChangeShapeType="1"/>
          </p:cNvSpPr>
          <p:nvPr/>
        </p:nvSpPr>
        <p:spPr bwMode="auto">
          <a:xfrm>
            <a:off x="2224088" y="4173121"/>
            <a:ext cx="1588" cy="119063"/>
          </a:xfrm>
          <a:prstGeom prst="line">
            <a:avLst/>
          </a:prstGeom>
          <a:noFill/>
          <a:ln w="7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45801" name="Freeform 425"/>
          <p:cNvSpPr>
            <a:spLocks/>
          </p:cNvSpPr>
          <p:nvPr/>
        </p:nvSpPr>
        <p:spPr bwMode="auto">
          <a:xfrm>
            <a:off x="2198688" y="4269959"/>
            <a:ext cx="49213" cy="88900"/>
          </a:xfrm>
          <a:custGeom>
            <a:avLst/>
            <a:gdLst>
              <a:gd name="T0" fmla="*/ 22514 w 11"/>
              <a:gd name="T1" fmla="*/ 11113 h 18"/>
              <a:gd name="T2" fmla="*/ 0 w 11"/>
              <a:gd name="T3" fmla="*/ 0 h 18"/>
              <a:gd name="T4" fmla="*/ 0 w 11"/>
              <a:gd name="T5" fmla="*/ 0 h 18"/>
              <a:gd name="T6" fmla="*/ 15009 w 11"/>
              <a:gd name="T7" fmla="*/ 33338 h 18"/>
              <a:gd name="T8" fmla="*/ 22514 w 11"/>
              <a:gd name="T9" fmla="*/ 66675 h 18"/>
              <a:gd name="T10" fmla="*/ 30018 w 11"/>
              <a:gd name="T11" fmla="*/ 33338 h 18"/>
              <a:gd name="T12" fmla="*/ 41275 w 11"/>
              <a:gd name="T13" fmla="*/ 0 h 18"/>
              <a:gd name="T14" fmla="*/ 41275 w 11"/>
              <a:gd name="T15" fmla="*/ 0 h 18"/>
              <a:gd name="T16" fmla="*/ 22514 w 11"/>
              <a:gd name="T17" fmla="*/ 11113 h 18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11"/>
              <a:gd name="T28" fmla="*/ 0 h 18"/>
              <a:gd name="T29" fmla="*/ 11 w 11"/>
              <a:gd name="T30" fmla="*/ 18 h 18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11" h="18">
                <a:moveTo>
                  <a:pt x="6" y="3"/>
                </a:move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4" y="9"/>
                  <a:pt x="4" y="9"/>
                  <a:pt x="4" y="9"/>
                </a:cubicBezTo>
                <a:cubicBezTo>
                  <a:pt x="4" y="12"/>
                  <a:pt x="5" y="15"/>
                  <a:pt x="6" y="18"/>
                </a:cubicBezTo>
                <a:cubicBezTo>
                  <a:pt x="6" y="15"/>
                  <a:pt x="7" y="12"/>
                  <a:pt x="8" y="9"/>
                </a:cubicBezTo>
                <a:cubicBezTo>
                  <a:pt x="11" y="0"/>
                  <a:pt x="11" y="0"/>
                  <a:pt x="11" y="0"/>
                </a:cubicBezTo>
                <a:cubicBezTo>
                  <a:pt x="11" y="0"/>
                  <a:pt x="11" y="0"/>
                  <a:pt x="11" y="0"/>
                </a:cubicBezTo>
                <a:lnTo>
                  <a:pt x="6" y="3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sz="1400">
              <a:latin typeface="Myriad Pro" pitchFamily="34" charset="0"/>
              <a:ea typeface="ＭＳ Ｐゴシック" pitchFamily="34" charset="-128"/>
            </a:endParaRPr>
          </a:p>
        </p:txBody>
      </p:sp>
      <p:sp>
        <p:nvSpPr>
          <p:cNvPr id="545802" name="Rectangle 428"/>
          <p:cNvSpPr>
            <a:spLocks noChangeArrowheads="1"/>
          </p:cNvSpPr>
          <p:nvPr/>
        </p:nvSpPr>
        <p:spPr bwMode="auto">
          <a:xfrm>
            <a:off x="2133600" y="4365209"/>
            <a:ext cx="187552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400" i="1" dirty="0" smtClean="0">
                <a:solidFill>
                  <a:srgbClr val="000000"/>
                </a:solidFill>
                <a:latin typeface="Myriad Pro" pitchFamily="34" charset="0"/>
                <a:ea typeface="ＭＳ Ｐゴシック" pitchFamily="34" charset="-128"/>
              </a:rPr>
              <a:t>P</a:t>
            </a:r>
            <a:r>
              <a:rPr lang="en-US" sz="1400" baseline="-25000" dirty="0" smtClean="0">
                <a:solidFill>
                  <a:srgbClr val="000000"/>
                </a:solidFill>
                <a:latin typeface="Myriad Pro" pitchFamily="34" charset="0"/>
                <a:ea typeface="ＭＳ Ｐゴシック" pitchFamily="34" charset="-128"/>
              </a:rPr>
              <a:t>2</a:t>
            </a:r>
            <a:endParaRPr lang="en-US" sz="1400" i="1" dirty="0">
              <a:latin typeface="Myriad Pro" pitchFamily="34" charset="0"/>
              <a:ea typeface="ＭＳ Ｐゴシック" pitchFamily="34" charset="-128"/>
            </a:endParaRPr>
          </a:p>
        </p:txBody>
      </p:sp>
      <p:sp>
        <p:nvSpPr>
          <p:cNvPr id="545805" name="Freeform 300"/>
          <p:cNvSpPr>
            <a:spLocks/>
          </p:cNvSpPr>
          <p:nvPr/>
        </p:nvSpPr>
        <p:spPr bwMode="auto">
          <a:xfrm>
            <a:off x="3581400" y="2480846"/>
            <a:ext cx="2057400" cy="533400"/>
          </a:xfrm>
          <a:custGeom>
            <a:avLst/>
            <a:gdLst>
              <a:gd name="T0" fmla="*/ 933450 w 249"/>
              <a:gd name="T1" fmla="*/ 277898 h 93"/>
              <a:gd name="T2" fmla="*/ 869720 w 249"/>
              <a:gd name="T3" fmla="*/ 349250 h 93"/>
              <a:gd name="T4" fmla="*/ 63730 w 249"/>
              <a:gd name="T5" fmla="*/ 349250 h 93"/>
              <a:gd name="T6" fmla="*/ 0 w 249"/>
              <a:gd name="T7" fmla="*/ 277898 h 93"/>
              <a:gd name="T8" fmla="*/ 0 w 249"/>
              <a:gd name="T9" fmla="*/ 71352 h 93"/>
              <a:gd name="T10" fmla="*/ 63730 w 249"/>
              <a:gd name="T11" fmla="*/ 0 h 93"/>
              <a:gd name="T12" fmla="*/ 869720 w 249"/>
              <a:gd name="T13" fmla="*/ 0 h 93"/>
              <a:gd name="T14" fmla="*/ 933450 w 249"/>
              <a:gd name="T15" fmla="*/ 71352 h 93"/>
              <a:gd name="T16" fmla="*/ 933450 w 249"/>
              <a:gd name="T17" fmla="*/ 277898 h 93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249"/>
              <a:gd name="T28" fmla="*/ 0 h 93"/>
              <a:gd name="T29" fmla="*/ 249 w 249"/>
              <a:gd name="T30" fmla="*/ 93 h 93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249" h="93">
                <a:moveTo>
                  <a:pt x="249" y="74"/>
                </a:moveTo>
                <a:cubicBezTo>
                  <a:pt x="249" y="85"/>
                  <a:pt x="241" y="93"/>
                  <a:pt x="232" y="93"/>
                </a:cubicBezTo>
                <a:cubicBezTo>
                  <a:pt x="17" y="93"/>
                  <a:pt x="17" y="93"/>
                  <a:pt x="17" y="93"/>
                </a:cubicBezTo>
                <a:cubicBezTo>
                  <a:pt x="8" y="93"/>
                  <a:pt x="0" y="85"/>
                  <a:pt x="0" y="74"/>
                </a:cubicBezTo>
                <a:cubicBezTo>
                  <a:pt x="0" y="19"/>
                  <a:pt x="0" y="19"/>
                  <a:pt x="0" y="19"/>
                </a:cubicBezTo>
                <a:cubicBezTo>
                  <a:pt x="0" y="9"/>
                  <a:pt x="8" y="0"/>
                  <a:pt x="17" y="0"/>
                </a:cubicBezTo>
                <a:cubicBezTo>
                  <a:pt x="232" y="0"/>
                  <a:pt x="232" y="0"/>
                  <a:pt x="232" y="0"/>
                </a:cubicBezTo>
                <a:cubicBezTo>
                  <a:pt x="241" y="0"/>
                  <a:pt x="249" y="9"/>
                  <a:pt x="249" y="19"/>
                </a:cubicBezTo>
                <a:lnTo>
                  <a:pt x="249" y="74"/>
                </a:lnTo>
                <a:close/>
              </a:path>
            </a:pathLst>
          </a:custGeom>
          <a:solidFill>
            <a:srgbClr val="D7E2E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sz="1400">
              <a:latin typeface="Myriad Pro" pitchFamily="34" charset="0"/>
              <a:ea typeface="ＭＳ Ｐゴシック" pitchFamily="34" charset="-128"/>
            </a:endParaRPr>
          </a:p>
        </p:txBody>
      </p:sp>
      <p:sp>
        <p:nvSpPr>
          <p:cNvPr id="545807" name="Line 242"/>
          <p:cNvSpPr>
            <a:spLocks noChangeShapeType="1"/>
          </p:cNvSpPr>
          <p:nvPr/>
        </p:nvSpPr>
        <p:spPr bwMode="auto">
          <a:xfrm flipH="1" flipV="1">
            <a:off x="2530475" y="3074571"/>
            <a:ext cx="1127125" cy="2212975"/>
          </a:xfrm>
          <a:prstGeom prst="line">
            <a:avLst/>
          </a:prstGeom>
          <a:noFill/>
          <a:ln w="38100">
            <a:solidFill>
              <a:srgbClr val="3C5DAA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45808" name="Line 299"/>
          <p:cNvSpPr>
            <a:spLocks noChangeShapeType="1"/>
          </p:cNvSpPr>
          <p:nvPr/>
        </p:nvSpPr>
        <p:spPr bwMode="auto">
          <a:xfrm flipH="1">
            <a:off x="3397250" y="3157121"/>
            <a:ext cx="476250" cy="598488"/>
          </a:xfrm>
          <a:prstGeom prst="line">
            <a:avLst/>
          </a:prstGeom>
          <a:noFill/>
          <a:ln w="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45811" name="Rectangle 419"/>
          <p:cNvSpPr>
            <a:spLocks noChangeArrowheads="1"/>
          </p:cNvSpPr>
          <p:nvPr/>
        </p:nvSpPr>
        <p:spPr bwMode="auto">
          <a:xfrm>
            <a:off x="3571875" y="5270084"/>
            <a:ext cx="317395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400" i="1" dirty="0" smtClean="0">
                <a:solidFill>
                  <a:srgbClr val="000000"/>
                </a:solidFill>
                <a:latin typeface="Myriad Pro" pitchFamily="34" charset="0"/>
                <a:ea typeface="ＭＳ Ｐゴシック" pitchFamily="34" charset="-128"/>
              </a:rPr>
              <a:t>AD</a:t>
            </a:r>
            <a:r>
              <a:rPr lang="en-US" sz="1400" baseline="-25000" dirty="0" smtClean="0">
                <a:solidFill>
                  <a:srgbClr val="000000"/>
                </a:solidFill>
                <a:latin typeface="Myriad Pro" pitchFamily="34" charset="0"/>
                <a:ea typeface="ＭＳ Ｐゴシック" pitchFamily="34" charset="-128"/>
              </a:rPr>
              <a:t>2</a:t>
            </a:r>
            <a:endParaRPr lang="en-US" sz="1400" i="1" dirty="0">
              <a:latin typeface="Myriad Pro" pitchFamily="34" charset="0"/>
              <a:ea typeface="ＭＳ Ｐゴシック" pitchFamily="34" charset="-128"/>
            </a:endParaRPr>
          </a:p>
        </p:txBody>
      </p:sp>
      <p:sp>
        <p:nvSpPr>
          <p:cNvPr id="545813" name="Rectangle 21"/>
          <p:cNvSpPr>
            <a:spLocks noChangeArrowheads="1"/>
          </p:cNvSpPr>
          <p:nvPr/>
        </p:nvSpPr>
        <p:spPr bwMode="auto">
          <a:xfrm>
            <a:off x="3657600" y="2480846"/>
            <a:ext cx="1905000" cy="58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600" i="1" dirty="0">
                <a:latin typeface="Myriad Pro" pitchFamily="34" charset="0"/>
                <a:ea typeface="ＭＳ Ｐゴシック" pitchFamily="34" charset="-128"/>
              </a:rPr>
              <a:t>A negative demand shock...</a:t>
            </a:r>
          </a:p>
        </p:txBody>
      </p:sp>
      <p:sp>
        <p:nvSpPr>
          <p:cNvPr id="545814" name="Line 22"/>
          <p:cNvSpPr>
            <a:spLocks noChangeShapeType="1"/>
          </p:cNvSpPr>
          <p:nvPr/>
        </p:nvSpPr>
        <p:spPr bwMode="auto">
          <a:xfrm flipH="1">
            <a:off x="2362200" y="4597515"/>
            <a:ext cx="914400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45815" name="Line 23"/>
          <p:cNvSpPr>
            <a:spLocks noChangeShapeType="1"/>
          </p:cNvSpPr>
          <p:nvPr/>
        </p:nvSpPr>
        <p:spPr bwMode="auto">
          <a:xfrm flipH="1">
            <a:off x="3298295" y="4655721"/>
            <a:ext cx="0" cy="885825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45816" name="Line 241"/>
          <p:cNvSpPr>
            <a:spLocks noChangeShapeType="1"/>
          </p:cNvSpPr>
          <p:nvPr/>
        </p:nvSpPr>
        <p:spPr bwMode="auto">
          <a:xfrm flipH="1" flipV="1">
            <a:off x="3170238" y="2706271"/>
            <a:ext cx="1108075" cy="2160588"/>
          </a:xfrm>
          <a:prstGeom prst="line">
            <a:avLst/>
          </a:prstGeom>
          <a:noFill/>
          <a:ln w="38100">
            <a:solidFill>
              <a:srgbClr val="AEC5E7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45818" name="Freeform 245"/>
          <p:cNvSpPr>
            <a:spLocks/>
          </p:cNvSpPr>
          <p:nvPr/>
        </p:nvSpPr>
        <p:spPr bwMode="auto">
          <a:xfrm>
            <a:off x="2378075" y="2426871"/>
            <a:ext cx="3405188" cy="3124200"/>
          </a:xfrm>
          <a:custGeom>
            <a:avLst/>
            <a:gdLst>
              <a:gd name="T0" fmla="*/ 2852738 w 1797"/>
              <a:gd name="T1" fmla="*/ 2309813 h 1455"/>
              <a:gd name="T2" fmla="*/ 0 w 1797"/>
              <a:gd name="T3" fmla="*/ 2309813 h 1455"/>
              <a:gd name="T4" fmla="*/ 0 w 1797"/>
              <a:gd name="T5" fmla="*/ 0 h 1455"/>
              <a:gd name="T6" fmla="*/ 0 60000 65536"/>
              <a:gd name="T7" fmla="*/ 0 60000 65536"/>
              <a:gd name="T8" fmla="*/ 0 60000 65536"/>
              <a:gd name="T9" fmla="*/ 0 w 1797"/>
              <a:gd name="T10" fmla="*/ 0 h 1455"/>
              <a:gd name="T11" fmla="*/ 1797 w 1797"/>
              <a:gd name="T12" fmla="*/ 1455 h 1455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797" h="1455">
                <a:moveTo>
                  <a:pt x="1797" y="1455"/>
                </a:moveTo>
                <a:lnTo>
                  <a:pt x="0" y="1455"/>
                </a:lnTo>
                <a:lnTo>
                  <a:pt x="0" y="0"/>
                </a:lnTo>
              </a:path>
            </a:pathLst>
          </a:custGeom>
          <a:noFill/>
          <a:ln w="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sz="1400">
              <a:latin typeface="Myriad Pro" pitchFamily="34" charset="0"/>
              <a:ea typeface="ＭＳ Ｐゴシック" pitchFamily="34" charset="-128"/>
            </a:endParaRPr>
          </a:p>
        </p:txBody>
      </p:sp>
      <p:sp>
        <p:nvSpPr>
          <p:cNvPr id="545819" name="Line 247"/>
          <p:cNvSpPr>
            <a:spLocks noChangeShapeType="1"/>
          </p:cNvSpPr>
          <p:nvPr/>
        </p:nvSpPr>
        <p:spPr bwMode="auto">
          <a:xfrm flipH="1">
            <a:off x="3505200" y="5703471"/>
            <a:ext cx="300038" cy="3175"/>
          </a:xfrm>
          <a:prstGeom prst="line">
            <a:avLst/>
          </a:prstGeom>
          <a:noFill/>
          <a:ln w="7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45820" name="Freeform 248"/>
          <p:cNvSpPr>
            <a:spLocks/>
          </p:cNvSpPr>
          <p:nvPr/>
        </p:nvSpPr>
        <p:spPr bwMode="auto">
          <a:xfrm>
            <a:off x="3443288" y="5673309"/>
            <a:ext cx="84137" cy="60325"/>
          </a:xfrm>
          <a:custGeom>
            <a:avLst/>
            <a:gdLst>
              <a:gd name="T0" fmla="*/ 56398 w 19"/>
              <a:gd name="T1" fmla="*/ 22225 h 12"/>
              <a:gd name="T2" fmla="*/ 71438 w 19"/>
              <a:gd name="T3" fmla="*/ 40746 h 12"/>
              <a:gd name="T4" fmla="*/ 67678 w 19"/>
              <a:gd name="T5" fmla="*/ 44450 h 12"/>
              <a:gd name="T6" fmla="*/ 37599 w 19"/>
              <a:gd name="T7" fmla="*/ 29633 h 12"/>
              <a:gd name="T8" fmla="*/ 0 w 19"/>
              <a:gd name="T9" fmla="*/ 22225 h 12"/>
              <a:gd name="T10" fmla="*/ 37599 w 19"/>
              <a:gd name="T11" fmla="*/ 14817 h 12"/>
              <a:gd name="T12" fmla="*/ 67678 w 19"/>
              <a:gd name="T13" fmla="*/ 0 h 12"/>
              <a:gd name="T14" fmla="*/ 71438 w 19"/>
              <a:gd name="T15" fmla="*/ 3704 h 12"/>
              <a:gd name="T16" fmla="*/ 56398 w 19"/>
              <a:gd name="T17" fmla="*/ 22225 h 12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19"/>
              <a:gd name="T28" fmla="*/ 0 h 12"/>
              <a:gd name="T29" fmla="*/ 19 w 19"/>
              <a:gd name="T30" fmla="*/ 12 h 12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19" h="12">
                <a:moveTo>
                  <a:pt x="15" y="6"/>
                </a:moveTo>
                <a:cubicBezTo>
                  <a:pt x="19" y="11"/>
                  <a:pt x="19" y="11"/>
                  <a:pt x="19" y="11"/>
                </a:cubicBezTo>
                <a:cubicBezTo>
                  <a:pt x="18" y="12"/>
                  <a:pt x="18" y="12"/>
                  <a:pt x="18" y="12"/>
                </a:cubicBezTo>
                <a:cubicBezTo>
                  <a:pt x="10" y="8"/>
                  <a:pt x="10" y="8"/>
                  <a:pt x="10" y="8"/>
                </a:cubicBezTo>
                <a:cubicBezTo>
                  <a:pt x="7" y="7"/>
                  <a:pt x="3" y="7"/>
                  <a:pt x="0" y="6"/>
                </a:cubicBezTo>
                <a:cubicBezTo>
                  <a:pt x="3" y="5"/>
                  <a:pt x="7" y="5"/>
                  <a:pt x="10" y="4"/>
                </a:cubicBezTo>
                <a:cubicBezTo>
                  <a:pt x="18" y="0"/>
                  <a:pt x="18" y="0"/>
                  <a:pt x="18" y="0"/>
                </a:cubicBezTo>
                <a:cubicBezTo>
                  <a:pt x="19" y="1"/>
                  <a:pt x="19" y="1"/>
                  <a:pt x="19" y="1"/>
                </a:cubicBezTo>
                <a:lnTo>
                  <a:pt x="15" y="6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sz="1400">
              <a:latin typeface="Myriad Pro" pitchFamily="34" charset="0"/>
              <a:ea typeface="ＭＳ Ｐゴシック" pitchFamily="34" charset="-128"/>
            </a:endParaRPr>
          </a:p>
        </p:txBody>
      </p:sp>
      <p:sp>
        <p:nvSpPr>
          <p:cNvPr id="545821" name="Rectangle 251"/>
          <p:cNvSpPr>
            <a:spLocks noChangeArrowheads="1"/>
          </p:cNvSpPr>
          <p:nvPr/>
        </p:nvSpPr>
        <p:spPr bwMode="auto">
          <a:xfrm>
            <a:off x="3813175" y="5574884"/>
            <a:ext cx="187552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400" i="1" dirty="0" smtClean="0">
                <a:solidFill>
                  <a:srgbClr val="000000"/>
                </a:solidFill>
                <a:latin typeface="Myriad Pro" pitchFamily="34" charset="0"/>
                <a:ea typeface="ＭＳ Ｐゴシック" pitchFamily="34" charset="-128"/>
              </a:rPr>
              <a:t>Y</a:t>
            </a:r>
            <a:r>
              <a:rPr lang="en-US" sz="1400" baseline="-25000" dirty="0" smtClean="0">
                <a:solidFill>
                  <a:srgbClr val="000000"/>
                </a:solidFill>
                <a:latin typeface="Myriad Pro" pitchFamily="34" charset="0"/>
                <a:ea typeface="ＭＳ Ｐゴシック" pitchFamily="34" charset="-128"/>
              </a:rPr>
              <a:t>1</a:t>
            </a:r>
            <a:endParaRPr lang="en-US" sz="1400" i="1" dirty="0">
              <a:latin typeface="Myriad Pro" pitchFamily="34" charset="0"/>
              <a:ea typeface="ＭＳ Ｐゴシック" pitchFamily="34" charset="-128"/>
            </a:endParaRPr>
          </a:p>
        </p:txBody>
      </p:sp>
      <p:sp>
        <p:nvSpPr>
          <p:cNvPr id="545823" name="Rectangle 257"/>
          <p:cNvSpPr>
            <a:spLocks noChangeArrowheads="1"/>
          </p:cNvSpPr>
          <p:nvPr/>
        </p:nvSpPr>
        <p:spPr bwMode="auto">
          <a:xfrm>
            <a:off x="3994150" y="3981034"/>
            <a:ext cx="187552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400" i="1" dirty="0" smtClean="0">
                <a:solidFill>
                  <a:srgbClr val="000000"/>
                </a:solidFill>
                <a:latin typeface="Myriad Pro" pitchFamily="34" charset="0"/>
                <a:ea typeface="ＭＳ Ｐゴシック" pitchFamily="34" charset="-128"/>
              </a:rPr>
              <a:t>E</a:t>
            </a:r>
            <a:r>
              <a:rPr lang="en-US" sz="1400" baseline="-25000" dirty="0" smtClean="0">
                <a:solidFill>
                  <a:srgbClr val="000000"/>
                </a:solidFill>
                <a:latin typeface="Myriad Pro" pitchFamily="34" charset="0"/>
                <a:ea typeface="ＭＳ Ｐゴシック" pitchFamily="34" charset="-128"/>
              </a:rPr>
              <a:t>1</a:t>
            </a:r>
            <a:endParaRPr lang="en-US" sz="1400" i="1" dirty="0">
              <a:latin typeface="Myriad Pro" pitchFamily="34" charset="0"/>
              <a:ea typeface="ＭＳ Ｐゴシック" pitchFamily="34" charset="-128"/>
            </a:endParaRPr>
          </a:p>
        </p:txBody>
      </p:sp>
      <p:sp>
        <p:nvSpPr>
          <p:cNvPr id="545825" name="Rectangle 259"/>
          <p:cNvSpPr>
            <a:spLocks noChangeArrowheads="1"/>
          </p:cNvSpPr>
          <p:nvPr/>
        </p:nvSpPr>
        <p:spPr bwMode="auto">
          <a:xfrm>
            <a:off x="3479800" y="4555708"/>
            <a:ext cx="187552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400" i="1" dirty="0" smtClean="0">
                <a:solidFill>
                  <a:srgbClr val="000000"/>
                </a:solidFill>
                <a:latin typeface="Myriad Pro" pitchFamily="34" charset="0"/>
                <a:ea typeface="ＭＳ Ｐゴシック" pitchFamily="34" charset="-128"/>
              </a:rPr>
              <a:t>E</a:t>
            </a:r>
            <a:r>
              <a:rPr lang="en-US" sz="1400" baseline="-25000" dirty="0" smtClean="0">
                <a:solidFill>
                  <a:srgbClr val="000000"/>
                </a:solidFill>
                <a:latin typeface="Myriad Pro" pitchFamily="34" charset="0"/>
                <a:ea typeface="ＭＳ Ｐゴシック" pitchFamily="34" charset="-128"/>
              </a:rPr>
              <a:t>2</a:t>
            </a:r>
            <a:endParaRPr lang="en-US" sz="1400" i="1" dirty="0">
              <a:latin typeface="Myriad Pro" pitchFamily="34" charset="0"/>
              <a:ea typeface="ＭＳ Ｐゴシック" pitchFamily="34" charset="-128"/>
            </a:endParaRPr>
          </a:p>
        </p:txBody>
      </p:sp>
      <p:sp>
        <p:nvSpPr>
          <p:cNvPr id="545826" name="Rectangle 261"/>
          <p:cNvSpPr>
            <a:spLocks noChangeArrowheads="1"/>
          </p:cNvSpPr>
          <p:nvPr/>
        </p:nvSpPr>
        <p:spPr bwMode="auto">
          <a:xfrm>
            <a:off x="4540250" y="3352384"/>
            <a:ext cx="490519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400" i="1" dirty="0" smtClean="0">
                <a:solidFill>
                  <a:srgbClr val="000000"/>
                </a:solidFill>
                <a:latin typeface="Myriad Pro" pitchFamily="34" charset="0"/>
                <a:ea typeface="ＭＳ Ｐゴシック" pitchFamily="34" charset="-128"/>
              </a:rPr>
              <a:t>SRAS</a:t>
            </a:r>
            <a:endParaRPr lang="en-US" sz="1400" i="1" dirty="0">
              <a:latin typeface="Myriad Pro" pitchFamily="34" charset="0"/>
              <a:ea typeface="ＭＳ Ｐゴシック" pitchFamily="34" charset="-128"/>
            </a:endParaRPr>
          </a:p>
        </p:txBody>
      </p:sp>
      <p:sp>
        <p:nvSpPr>
          <p:cNvPr id="545829" name="Rectangle 264"/>
          <p:cNvSpPr>
            <a:spLocks noChangeArrowheads="1"/>
          </p:cNvSpPr>
          <p:nvPr/>
        </p:nvSpPr>
        <p:spPr bwMode="auto">
          <a:xfrm>
            <a:off x="4179888" y="4897021"/>
            <a:ext cx="317395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400" i="1" dirty="0" smtClean="0">
                <a:solidFill>
                  <a:srgbClr val="000000"/>
                </a:solidFill>
                <a:latin typeface="Myriad Pro" pitchFamily="34" charset="0"/>
                <a:ea typeface="ＭＳ Ｐゴシック" pitchFamily="34" charset="-128"/>
              </a:rPr>
              <a:t>AD</a:t>
            </a:r>
            <a:r>
              <a:rPr lang="en-US" sz="1400" baseline="-25000" dirty="0" smtClean="0">
                <a:solidFill>
                  <a:srgbClr val="000000"/>
                </a:solidFill>
                <a:latin typeface="Myriad Pro" pitchFamily="34" charset="0"/>
                <a:ea typeface="ＭＳ Ｐゴシック" pitchFamily="34" charset="-128"/>
              </a:rPr>
              <a:t>1</a:t>
            </a:r>
            <a:endParaRPr lang="en-US" sz="1400" i="1" dirty="0">
              <a:latin typeface="Myriad Pro" pitchFamily="34" charset="0"/>
              <a:ea typeface="ＭＳ Ｐゴシック" pitchFamily="34" charset="-128"/>
            </a:endParaRPr>
          </a:p>
        </p:txBody>
      </p:sp>
      <p:sp>
        <p:nvSpPr>
          <p:cNvPr id="545831" name="Oval 267"/>
          <p:cNvSpPr>
            <a:spLocks noChangeArrowheads="1"/>
          </p:cNvSpPr>
          <p:nvPr/>
        </p:nvSpPr>
        <p:spPr bwMode="auto">
          <a:xfrm>
            <a:off x="3824288" y="4021780"/>
            <a:ext cx="88900" cy="91440"/>
          </a:xfrm>
          <a:prstGeom prst="ellipse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sz="1400">
              <a:latin typeface="Myriad Pro" pitchFamily="34" charset="0"/>
              <a:ea typeface="ＭＳ Ｐゴシック" pitchFamily="34" charset="-128"/>
            </a:endParaRPr>
          </a:p>
        </p:txBody>
      </p:sp>
      <p:sp>
        <p:nvSpPr>
          <p:cNvPr id="545832" name="Freeform 268"/>
          <p:cNvSpPr>
            <a:spLocks/>
          </p:cNvSpPr>
          <p:nvPr/>
        </p:nvSpPr>
        <p:spPr bwMode="auto">
          <a:xfrm>
            <a:off x="5715000" y="4157246"/>
            <a:ext cx="2133600" cy="1066800"/>
          </a:xfrm>
          <a:custGeom>
            <a:avLst/>
            <a:gdLst>
              <a:gd name="T0" fmla="*/ 1038225 w 277"/>
              <a:gd name="T1" fmla="*/ 576565 h 173"/>
              <a:gd name="T2" fmla="*/ 974507 w 277"/>
              <a:gd name="T3" fmla="*/ 647700 h 173"/>
              <a:gd name="T4" fmla="*/ 67466 w 277"/>
              <a:gd name="T5" fmla="*/ 647700 h 173"/>
              <a:gd name="T6" fmla="*/ 0 w 277"/>
              <a:gd name="T7" fmla="*/ 576565 h 173"/>
              <a:gd name="T8" fmla="*/ 0 w 277"/>
              <a:gd name="T9" fmla="*/ 71135 h 173"/>
              <a:gd name="T10" fmla="*/ 67466 w 277"/>
              <a:gd name="T11" fmla="*/ 0 h 173"/>
              <a:gd name="T12" fmla="*/ 974507 w 277"/>
              <a:gd name="T13" fmla="*/ 0 h 173"/>
              <a:gd name="T14" fmla="*/ 1038225 w 277"/>
              <a:gd name="T15" fmla="*/ 71135 h 173"/>
              <a:gd name="T16" fmla="*/ 1038225 w 277"/>
              <a:gd name="T17" fmla="*/ 576565 h 173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277"/>
              <a:gd name="T28" fmla="*/ 0 h 173"/>
              <a:gd name="T29" fmla="*/ 277 w 277"/>
              <a:gd name="T30" fmla="*/ 173 h 173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277" h="173">
                <a:moveTo>
                  <a:pt x="277" y="154"/>
                </a:moveTo>
                <a:cubicBezTo>
                  <a:pt x="277" y="165"/>
                  <a:pt x="269" y="173"/>
                  <a:pt x="260" y="173"/>
                </a:cubicBezTo>
                <a:cubicBezTo>
                  <a:pt x="18" y="173"/>
                  <a:pt x="18" y="173"/>
                  <a:pt x="18" y="173"/>
                </a:cubicBezTo>
                <a:cubicBezTo>
                  <a:pt x="8" y="173"/>
                  <a:pt x="0" y="165"/>
                  <a:pt x="0" y="154"/>
                </a:cubicBezTo>
                <a:cubicBezTo>
                  <a:pt x="0" y="19"/>
                  <a:pt x="0" y="19"/>
                  <a:pt x="0" y="19"/>
                </a:cubicBezTo>
                <a:cubicBezTo>
                  <a:pt x="0" y="9"/>
                  <a:pt x="8" y="0"/>
                  <a:pt x="18" y="0"/>
                </a:cubicBezTo>
                <a:cubicBezTo>
                  <a:pt x="260" y="0"/>
                  <a:pt x="260" y="0"/>
                  <a:pt x="260" y="0"/>
                </a:cubicBezTo>
                <a:cubicBezTo>
                  <a:pt x="269" y="0"/>
                  <a:pt x="277" y="9"/>
                  <a:pt x="277" y="19"/>
                </a:cubicBezTo>
                <a:lnTo>
                  <a:pt x="277" y="154"/>
                </a:lnTo>
                <a:close/>
              </a:path>
            </a:pathLst>
          </a:custGeom>
          <a:solidFill>
            <a:srgbClr val="D7E2E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sz="1400">
              <a:latin typeface="Myriad Pro" pitchFamily="34" charset="0"/>
              <a:ea typeface="ＭＳ Ｐゴシック" pitchFamily="34" charset="-128"/>
            </a:endParaRPr>
          </a:p>
        </p:txBody>
      </p:sp>
      <p:sp>
        <p:nvSpPr>
          <p:cNvPr id="545844" name="Freeform 414"/>
          <p:cNvSpPr>
            <a:spLocks/>
          </p:cNvSpPr>
          <p:nvPr/>
        </p:nvSpPr>
        <p:spPr bwMode="auto">
          <a:xfrm>
            <a:off x="3568700" y="4095334"/>
            <a:ext cx="123825" cy="127000"/>
          </a:xfrm>
          <a:custGeom>
            <a:avLst/>
            <a:gdLst>
              <a:gd name="T0" fmla="*/ 71097 w 28"/>
              <a:gd name="T1" fmla="*/ 37465 h 25"/>
              <a:gd name="T2" fmla="*/ 104775 w 28"/>
              <a:gd name="T3" fmla="*/ 48705 h 25"/>
              <a:gd name="T4" fmla="*/ 104775 w 28"/>
              <a:gd name="T5" fmla="*/ 52451 h 25"/>
              <a:gd name="T6" fmla="*/ 48646 w 28"/>
              <a:gd name="T7" fmla="*/ 67437 h 25"/>
              <a:gd name="T8" fmla="*/ 0 w 28"/>
              <a:gd name="T9" fmla="*/ 93663 h 25"/>
              <a:gd name="T10" fmla="*/ 33678 w 28"/>
              <a:gd name="T11" fmla="*/ 48705 h 25"/>
              <a:gd name="T12" fmla="*/ 63613 w 28"/>
              <a:gd name="T13" fmla="*/ 0 h 25"/>
              <a:gd name="T14" fmla="*/ 63613 w 28"/>
              <a:gd name="T15" fmla="*/ 0 h 25"/>
              <a:gd name="T16" fmla="*/ 71097 w 28"/>
              <a:gd name="T17" fmla="*/ 37465 h 25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28"/>
              <a:gd name="T28" fmla="*/ 0 h 25"/>
              <a:gd name="T29" fmla="*/ 28 w 28"/>
              <a:gd name="T30" fmla="*/ 25 h 25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28" h="25">
                <a:moveTo>
                  <a:pt x="19" y="10"/>
                </a:moveTo>
                <a:cubicBezTo>
                  <a:pt x="28" y="13"/>
                  <a:pt x="28" y="13"/>
                  <a:pt x="28" y="13"/>
                </a:cubicBezTo>
                <a:cubicBezTo>
                  <a:pt x="28" y="14"/>
                  <a:pt x="28" y="14"/>
                  <a:pt x="28" y="14"/>
                </a:cubicBezTo>
                <a:cubicBezTo>
                  <a:pt x="13" y="18"/>
                  <a:pt x="13" y="18"/>
                  <a:pt x="13" y="18"/>
                </a:cubicBezTo>
                <a:cubicBezTo>
                  <a:pt x="9" y="20"/>
                  <a:pt x="5" y="23"/>
                  <a:pt x="0" y="25"/>
                </a:cubicBezTo>
                <a:cubicBezTo>
                  <a:pt x="3" y="21"/>
                  <a:pt x="6" y="17"/>
                  <a:pt x="9" y="13"/>
                </a:cubicBezTo>
                <a:cubicBezTo>
                  <a:pt x="17" y="0"/>
                  <a:pt x="17" y="0"/>
                  <a:pt x="17" y="0"/>
                </a:cubicBezTo>
                <a:cubicBezTo>
                  <a:pt x="17" y="0"/>
                  <a:pt x="17" y="0"/>
                  <a:pt x="17" y="0"/>
                </a:cubicBezTo>
                <a:lnTo>
                  <a:pt x="19" y="1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sz="1400">
              <a:latin typeface="Myriad Pro" pitchFamily="34" charset="0"/>
              <a:ea typeface="ＭＳ Ｐゴシック" pitchFamily="34" charset="-128"/>
            </a:endParaRPr>
          </a:p>
        </p:txBody>
      </p:sp>
      <p:sp>
        <p:nvSpPr>
          <p:cNvPr id="545851" name="Rectangle 426"/>
          <p:cNvSpPr>
            <a:spLocks noChangeArrowheads="1"/>
          </p:cNvSpPr>
          <p:nvPr/>
        </p:nvSpPr>
        <p:spPr bwMode="auto">
          <a:xfrm>
            <a:off x="2133600" y="3933409"/>
            <a:ext cx="187552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400" i="1" dirty="0" smtClean="0">
                <a:solidFill>
                  <a:srgbClr val="000000"/>
                </a:solidFill>
                <a:latin typeface="Myriad Pro" pitchFamily="34" charset="0"/>
                <a:ea typeface="ＭＳ Ｐゴシック" pitchFamily="34" charset="-128"/>
              </a:rPr>
              <a:t>P</a:t>
            </a:r>
            <a:r>
              <a:rPr lang="en-US" sz="1400" baseline="-25000" dirty="0" smtClean="0">
                <a:solidFill>
                  <a:srgbClr val="000000"/>
                </a:solidFill>
                <a:latin typeface="Myriad Pro" pitchFamily="34" charset="0"/>
                <a:ea typeface="ＭＳ Ｐゴシック" pitchFamily="34" charset="-128"/>
              </a:rPr>
              <a:t>1</a:t>
            </a:r>
            <a:endParaRPr lang="en-US" sz="1400" i="1" dirty="0">
              <a:latin typeface="Myriad Pro" pitchFamily="34" charset="0"/>
              <a:ea typeface="ＭＳ Ｐゴシック" pitchFamily="34" charset="-128"/>
            </a:endParaRPr>
          </a:p>
        </p:txBody>
      </p:sp>
      <p:sp>
        <p:nvSpPr>
          <p:cNvPr id="545855" name="Rectangle 63"/>
          <p:cNvSpPr>
            <a:spLocks noChangeArrowheads="1"/>
          </p:cNvSpPr>
          <p:nvPr/>
        </p:nvSpPr>
        <p:spPr bwMode="auto">
          <a:xfrm>
            <a:off x="5257800" y="5681246"/>
            <a:ext cx="144780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600" b="1">
                <a:latin typeface="Myriad Pro" pitchFamily="34" charset="0"/>
                <a:ea typeface="ＭＳ Ｐゴシック" pitchFamily="34" charset="-128"/>
              </a:rPr>
              <a:t>Real GDP</a:t>
            </a:r>
          </a:p>
        </p:txBody>
      </p:sp>
      <p:sp>
        <p:nvSpPr>
          <p:cNvPr id="545856" name="Rectangle 64"/>
          <p:cNvSpPr>
            <a:spLocks noChangeArrowheads="1"/>
          </p:cNvSpPr>
          <p:nvPr/>
        </p:nvSpPr>
        <p:spPr bwMode="auto">
          <a:xfrm>
            <a:off x="304800" y="2099846"/>
            <a:ext cx="236220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600" b="1" dirty="0">
                <a:latin typeface="Myriad Pro" pitchFamily="34" charset="0"/>
                <a:ea typeface="ＭＳ Ｐゴシック" pitchFamily="34" charset="-128"/>
              </a:rPr>
              <a:t>Aggregate price level</a:t>
            </a:r>
          </a:p>
        </p:txBody>
      </p:sp>
      <p:grpSp>
        <p:nvGrpSpPr>
          <p:cNvPr id="545859" name="Group 67"/>
          <p:cNvGrpSpPr>
            <a:grpSpLocks/>
          </p:cNvGrpSpPr>
          <p:nvPr/>
        </p:nvGrpSpPr>
        <p:grpSpPr bwMode="auto">
          <a:xfrm>
            <a:off x="3330575" y="4095334"/>
            <a:ext cx="4518025" cy="1131887"/>
            <a:chOff x="1090" y="2169"/>
            <a:chExt cx="2846" cy="713"/>
          </a:xfrm>
        </p:grpSpPr>
        <p:grpSp>
          <p:nvGrpSpPr>
            <p:cNvPr id="545860" name="Group 68"/>
            <p:cNvGrpSpPr>
              <a:grpSpLocks/>
            </p:cNvGrpSpPr>
            <p:nvPr/>
          </p:nvGrpSpPr>
          <p:grpSpPr bwMode="auto">
            <a:xfrm>
              <a:off x="1090" y="2169"/>
              <a:ext cx="1502" cy="376"/>
              <a:chOff x="1090" y="2169"/>
              <a:chExt cx="1502" cy="376"/>
            </a:xfrm>
          </p:grpSpPr>
          <p:sp>
            <p:nvSpPr>
              <p:cNvPr id="545861" name="Line 246"/>
              <p:cNvSpPr>
                <a:spLocks noChangeShapeType="1"/>
              </p:cNvSpPr>
              <p:nvPr/>
            </p:nvSpPr>
            <p:spPr bwMode="auto">
              <a:xfrm flipH="1" flipV="1">
                <a:off x="1316" y="2223"/>
                <a:ext cx="1276" cy="322"/>
              </a:xfrm>
              <a:prstGeom prst="line">
                <a:avLst/>
              </a:prstGeom>
              <a:noFill/>
              <a:ln w="5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5862" name="Line 411"/>
              <p:cNvSpPr>
                <a:spLocks noChangeShapeType="1"/>
              </p:cNvSpPr>
              <p:nvPr/>
            </p:nvSpPr>
            <p:spPr bwMode="auto">
              <a:xfrm flipH="1">
                <a:off x="1135" y="2169"/>
                <a:ext cx="192" cy="176"/>
              </a:xfrm>
              <a:prstGeom prst="line">
                <a:avLst/>
              </a:prstGeom>
              <a:noFill/>
              <a:ln w="19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5863" name="Freeform 412"/>
              <p:cNvSpPr>
                <a:spLocks/>
              </p:cNvSpPr>
              <p:nvPr/>
            </p:nvSpPr>
            <p:spPr bwMode="auto">
              <a:xfrm>
                <a:off x="1090" y="2307"/>
                <a:ext cx="79" cy="80"/>
              </a:xfrm>
              <a:custGeom>
                <a:avLst/>
                <a:gdLst>
                  <a:gd name="T0" fmla="*/ 67355 w 28"/>
                  <a:gd name="T1" fmla="*/ 37465 h 25"/>
                  <a:gd name="T2" fmla="*/ 104775 w 28"/>
                  <a:gd name="T3" fmla="*/ 52451 h 25"/>
                  <a:gd name="T4" fmla="*/ 104775 w 28"/>
                  <a:gd name="T5" fmla="*/ 52451 h 25"/>
                  <a:gd name="T6" fmla="*/ 48646 w 28"/>
                  <a:gd name="T7" fmla="*/ 71184 h 25"/>
                  <a:gd name="T8" fmla="*/ 0 w 28"/>
                  <a:gd name="T9" fmla="*/ 93663 h 25"/>
                  <a:gd name="T10" fmla="*/ 33678 w 28"/>
                  <a:gd name="T11" fmla="*/ 52451 h 25"/>
                  <a:gd name="T12" fmla="*/ 59871 w 28"/>
                  <a:gd name="T13" fmla="*/ 0 h 25"/>
                  <a:gd name="T14" fmla="*/ 63613 w 28"/>
                  <a:gd name="T15" fmla="*/ 0 h 25"/>
                  <a:gd name="T16" fmla="*/ 67355 w 28"/>
                  <a:gd name="T17" fmla="*/ 37465 h 2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28"/>
                  <a:gd name="T28" fmla="*/ 0 h 25"/>
                  <a:gd name="T29" fmla="*/ 28 w 28"/>
                  <a:gd name="T30" fmla="*/ 25 h 25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28" h="25">
                    <a:moveTo>
                      <a:pt x="18" y="10"/>
                    </a:moveTo>
                    <a:cubicBezTo>
                      <a:pt x="28" y="14"/>
                      <a:pt x="28" y="14"/>
                      <a:pt x="28" y="14"/>
                    </a:cubicBezTo>
                    <a:cubicBezTo>
                      <a:pt x="28" y="14"/>
                      <a:pt x="28" y="14"/>
                      <a:pt x="28" y="14"/>
                    </a:cubicBezTo>
                    <a:cubicBezTo>
                      <a:pt x="13" y="19"/>
                      <a:pt x="13" y="19"/>
                      <a:pt x="13" y="19"/>
                    </a:cubicBezTo>
                    <a:cubicBezTo>
                      <a:pt x="9" y="21"/>
                      <a:pt x="4" y="23"/>
                      <a:pt x="0" y="25"/>
                    </a:cubicBezTo>
                    <a:cubicBezTo>
                      <a:pt x="3" y="21"/>
                      <a:pt x="6" y="18"/>
                      <a:pt x="9" y="14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7" y="0"/>
                      <a:pt x="17" y="0"/>
                      <a:pt x="17" y="0"/>
                    </a:cubicBezTo>
                    <a:lnTo>
                      <a:pt x="18" y="1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sz="1400">
                  <a:latin typeface="Myriad Pro" pitchFamily="34" charset="0"/>
                  <a:ea typeface="ＭＳ Ｐゴシック" pitchFamily="34" charset="-128"/>
                </a:endParaRPr>
              </a:p>
            </p:txBody>
          </p:sp>
          <p:sp>
            <p:nvSpPr>
              <p:cNvPr id="545864" name="Freeform 413"/>
              <p:cNvSpPr>
                <a:spLocks/>
              </p:cNvSpPr>
              <p:nvPr/>
            </p:nvSpPr>
            <p:spPr bwMode="auto">
              <a:xfrm>
                <a:off x="1163" y="2239"/>
                <a:ext cx="79" cy="80"/>
              </a:xfrm>
              <a:custGeom>
                <a:avLst/>
                <a:gdLst>
                  <a:gd name="T0" fmla="*/ 71097 w 28"/>
                  <a:gd name="T1" fmla="*/ 37465 h 25"/>
                  <a:gd name="T2" fmla="*/ 104775 w 28"/>
                  <a:gd name="T3" fmla="*/ 48705 h 25"/>
                  <a:gd name="T4" fmla="*/ 104775 w 28"/>
                  <a:gd name="T5" fmla="*/ 48705 h 25"/>
                  <a:gd name="T6" fmla="*/ 52388 w 28"/>
                  <a:gd name="T7" fmla="*/ 67437 h 25"/>
                  <a:gd name="T8" fmla="*/ 0 w 28"/>
                  <a:gd name="T9" fmla="*/ 93663 h 25"/>
                  <a:gd name="T10" fmla="*/ 33678 w 28"/>
                  <a:gd name="T11" fmla="*/ 48705 h 25"/>
                  <a:gd name="T12" fmla="*/ 63613 w 28"/>
                  <a:gd name="T13" fmla="*/ 0 h 25"/>
                  <a:gd name="T14" fmla="*/ 63613 w 28"/>
                  <a:gd name="T15" fmla="*/ 0 h 25"/>
                  <a:gd name="T16" fmla="*/ 71097 w 28"/>
                  <a:gd name="T17" fmla="*/ 37465 h 2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28"/>
                  <a:gd name="T28" fmla="*/ 0 h 25"/>
                  <a:gd name="T29" fmla="*/ 28 w 28"/>
                  <a:gd name="T30" fmla="*/ 25 h 25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28" h="25">
                    <a:moveTo>
                      <a:pt x="19" y="10"/>
                    </a:moveTo>
                    <a:cubicBezTo>
                      <a:pt x="28" y="13"/>
                      <a:pt x="28" y="13"/>
                      <a:pt x="28" y="13"/>
                    </a:cubicBezTo>
                    <a:cubicBezTo>
                      <a:pt x="28" y="13"/>
                      <a:pt x="28" y="13"/>
                      <a:pt x="28" y="13"/>
                    </a:cubicBezTo>
                    <a:cubicBezTo>
                      <a:pt x="14" y="18"/>
                      <a:pt x="14" y="18"/>
                      <a:pt x="14" y="18"/>
                    </a:cubicBezTo>
                    <a:cubicBezTo>
                      <a:pt x="9" y="20"/>
                      <a:pt x="5" y="23"/>
                      <a:pt x="0" y="25"/>
                    </a:cubicBezTo>
                    <a:cubicBezTo>
                      <a:pt x="3" y="21"/>
                      <a:pt x="6" y="17"/>
                      <a:pt x="9" y="13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lnTo>
                      <a:pt x="19" y="1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sz="1400">
                  <a:latin typeface="Myriad Pro" pitchFamily="34" charset="0"/>
                  <a:ea typeface="ＭＳ Ｐゴシック" pitchFamily="34" charset="-128"/>
                </a:endParaRPr>
              </a:p>
            </p:txBody>
          </p:sp>
        </p:grpSp>
        <p:sp>
          <p:nvSpPr>
            <p:cNvPr id="545865" name="Rectangle 73"/>
            <p:cNvSpPr>
              <a:spLocks noChangeArrowheads="1"/>
            </p:cNvSpPr>
            <p:nvPr/>
          </p:nvSpPr>
          <p:spPr bwMode="auto">
            <a:xfrm>
              <a:off x="2592" y="2208"/>
              <a:ext cx="1344" cy="6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sz="1600" i="1" dirty="0">
                  <a:latin typeface="Myriad Pro" pitchFamily="34" charset="0"/>
                  <a:ea typeface="ＭＳ Ｐゴシック" pitchFamily="34" charset="-128"/>
                </a:rPr>
                <a:t>...leads to a lower aggregate price level and lower aggregate output.</a:t>
              </a:r>
            </a:p>
          </p:txBody>
        </p:sp>
      </p:grpSp>
      <p:sp>
        <p:nvSpPr>
          <p:cNvPr id="545872" name="Line 80"/>
          <p:cNvSpPr>
            <a:spLocks noChangeShapeType="1"/>
          </p:cNvSpPr>
          <p:nvPr/>
        </p:nvSpPr>
        <p:spPr bwMode="auto">
          <a:xfrm flipH="1">
            <a:off x="2389188" y="4039771"/>
            <a:ext cx="1420812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45875" name="Line 83"/>
          <p:cNvSpPr>
            <a:spLocks noChangeShapeType="1"/>
          </p:cNvSpPr>
          <p:nvPr/>
        </p:nvSpPr>
        <p:spPr bwMode="auto">
          <a:xfrm>
            <a:off x="3859213" y="4115971"/>
            <a:ext cx="0" cy="137795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45903" name="Rectangle 111"/>
          <p:cNvSpPr>
            <a:spLocks noGrp="1" noRot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spc="0" dirty="0"/>
              <a:t>Shifts of </a:t>
            </a:r>
            <a:r>
              <a:rPr lang="en-US" sz="3600" spc="0" dirty="0" smtClean="0"/>
              <a:t>AD: </a:t>
            </a:r>
            <a:r>
              <a:rPr lang="en-US" sz="3600" spc="0" dirty="0"/>
              <a:t>Short-Run Effects</a:t>
            </a:r>
          </a:p>
        </p:txBody>
      </p:sp>
      <p:sp>
        <p:nvSpPr>
          <p:cNvPr id="113" name="Oval 267"/>
          <p:cNvSpPr>
            <a:spLocks noChangeArrowheads="1"/>
          </p:cNvSpPr>
          <p:nvPr/>
        </p:nvSpPr>
        <p:spPr bwMode="auto">
          <a:xfrm>
            <a:off x="3268130" y="4553698"/>
            <a:ext cx="88900" cy="91440"/>
          </a:xfrm>
          <a:prstGeom prst="ellipse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sz="1400">
              <a:latin typeface="Myriad Pro" pitchFamily="34" charset="0"/>
              <a:ea typeface="ＭＳ Ｐゴシック" pitchFamily="34" charset="-128"/>
            </a:endParaRPr>
          </a:p>
        </p:txBody>
      </p:sp>
      <p:sp>
        <p:nvSpPr>
          <p:cNvPr id="114" name="Rectangle 79"/>
          <p:cNvSpPr>
            <a:spLocks noChangeArrowheads="1"/>
          </p:cNvSpPr>
          <p:nvPr/>
        </p:nvSpPr>
        <p:spPr bwMode="auto">
          <a:xfrm>
            <a:off x="1371600" y="1062335"/>
            <a:ext cx="711566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2400" b="1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yriad Pro" pitchFamily="34" charset="0"/>
                <a:ea typeface="ＭＳ Ｐゴシック" pitchFamily="34" charset="-128"/>
              </a:rPr>
              <a:t>A </a:t>
            </a:r>
            <a:r>
              <a:rPr lang="en-US" sz="2400" b="1" i="1" dirty="0" smtClean="0">
                <a:solidFill>
                  <a:srgbClr val="FF0000"/>
                </a:solidFill>
                <a:latin typeface="Myriad Pro" pitchFamily="34" charset="0"/>
                <a:ea typeface="ＭＳ Ｐゴシック" pitchFamily="34" charset="-128"/>
              </a:rPr>
              <a:t>negative demand shock</a:t>
            </a:r>
            <a:r>
              <a:rPr lang="en-US" sz="2400" b="1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yriad Pro" pitchFamily="34" charset="0"/>
                <a:ea typeface="ＭＳ Ｐゴシック" pitchFamily="34" charset="-128"/>
              </a:rPr>
              <a:t>: Total spending falls.</a:t>
            </a:r>
            <a:endParaRPr lang="en-US" sz="2400" b="1" i="1" dirty="0">
              <a:solidFill>
                <a:schemeClr val="tx1">
                  <a:lumMod val="75000"/>
                  <a:lumOff val="25000"/>
                </a:schemeClr>
              </a:solidFill>
              <a:latin typeface="Myriad Pro" pitchFamily="34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958457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458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458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458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6614 -0.04468 L 2.5E-6 7.40741E-7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5458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16" y="2222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458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458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458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5458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5458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458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457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458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458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458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458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5458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5796" grpId="0"/>
      <p:bldP spid="545800" grpId="0" animBg="1"/>
      <p:bldP spid="545801" grpId="0" animBg="1"/>
      <p:bldP spid="545802" grpId="0"/>
      <p:bldP spid="545805" grpId="0" animBg="1"/>
      <p:bldP spid="545807" grpId="0" animBg="1"/>
      <p:bldP spid="545807" grpId="1" animBg="1"/>
      <p:bldP spid="545813" grpId="0"/>
      <p:bldP spid="545814" grpId="0" animBg="1"/>
      <p:bldP spid="545815" grpId="0" animBg="1"/>
      <p:bldP spid="545819" grpId="0" animBg="1"/>
      <p:bldP spid="545820" grpId="0" animBg="1"/>
      <p:bldP spid="545825" grpId="0"/>
      <p:bldP spid="545832" grpId="0" animBg="1"/>
      <p:bldP spid="545844" grpId="0" animBg="1"/>
      <p:bldP spid="11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890" name="Line 326"/>
          <p:cNvSpPr>
            <a:spLocks noChangeShapeType="1"/>
          </p:cNvSpPr>
          <p:nvPr/>
        </p:nvSpPr>
        <p:spPr bwMode="auto">
          <a:xfrm flipH="1" flipV="1">
            <a:off x="3527425" y="2644359"/>
            <a:ext cx="1114425" cy="2141538"/>
          </a:xfrm>
          <a:prstGeom prst="line">
            <a:avLst/>
          </a:prstGeom>
          <a:noFill/>
          <a:ln w="38100">
            <a:solidFill>
              <a:srgbClr val="3C5DAA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45817" name="Line 244"/>
          <p:cNvSpPr>
            <a:spLocks noChangeShapeType="1"/>
          </p:cNvSpPr>
          <p:nvPr/>
        </p:nvSpPr>
        <p:spPr bwMode="auto">
          <a:xfrm flipV="1">
            <a:off x="3257550" y="3411121"/>
            <a:ext cx="1611313" cy="1479550"/>
          </a:xfrm>
          <a:prstGeom prst="line">
            <a:avLst/>
          </a:prstGeom>
          <a:noFill/>
          <a:ln w="38100">
            <a:solidFill>
              <a:srgbClr val="EE313C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45833" name="Line 327"/>
          <p:cNvSpPr>
            <a:spLocks noChangeShapeType="1"/>
          </p:cNvSpPr>
          <p:nvPr/>
        </p:nvSpPr>
        <p:spPr bwMode="auto">
          <a:xfrm flipH="1" flipV="1">
            <a:off x="2916238" y="2990434"/>
            <a:ext cx="1133475" cy="2185987"/>
          </a:xfrm>
          <a:prstGeom prst="line">
            <a:avLst/>
          </a:prstGeom>
          <a:noFill/>
          <a:ln w="38100">
            <a:solidFill>
              <a:srgbClr val="AEC5E7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45834" name="Freeform 328"/>
          <p:cNvSpPr>
            <a:spLocks/>
          </p:cNvSpPr>
          <p:nvPr/>
        </p:nvSpPr>
        <p:spPr bwMode="auto">
          <a:xfrm>
            <a:off x="2733675" y="2353846"/>
            <a:ext cx="3438525" cy="3106738"/>
          </a:xfrm>
          <a:custGeom>
            <a:avLst/>
            <a:gdLst>
              <a:gd name="T0" fmla="*/ 2881313 w 1815"/>
              <a:gd name="T1" fmla="*/ 2295525 h 1446"/>
              <a:gd name="T2" fmla="*/ 0 w 1815"/>
              <a:gd name="T3" fmla="*/ 2295525 h 1446"/>
              <a:gd name="T4" fmla="*/ 0 w 1815"/>
              <a:gd name="T5" fmla="*/ 0 h 1446"/>
              <a:gd name="T6" fmla="*/ 0 60000 65536"/>
              <a:gd name="T7" fmla="*/ 0 60000 65536"/>
              <a:gd name="T8" fmla="*/ 0 60000 65536"/>
              <a:gd name="T9" fmla="*/ 0 w 1815"/>
              <a:gd name="T10" fmla="*/ 0 h 1446"/>
              <a:gd name="T11" fmla="*/ 1815 w 1815"/>
              <a:gd name="T12" fmla="*/ 1446 h 144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815" h="1446">
                <a:moveTo>
                  <a:pt x="1815" y="1446"/>
                </a:moveTo>
                <a:lnTo>
                  <a:pt x="0" y="1446"/>
                </a:lnTo>
                <a:lnTo>
                  <a:pt x="0" y="0"/>
                </a:lnTo>
              </a:path>
            </a:pathLst>
          </a:custGeom>
          <a:noFill/>
          <a:ln w="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sz="1400">
              <a:latin typeface="Myriad Pro" pitchFamily="34" charset="0"/>
              <a:ea typeface="ＭＳ Ｐゴシック" pitchFamily="34" charset="-128"/>
            </a:endParaRPr>
          </a:p>
        </p:txBody>
      </p:sp>
      <p:sp>
        <p:nvSpPr>
          <p:cNvPr id="545835" name="Rectangle 332"/>
          <p:cNvSpPr>
            <a:spLocks noChangeArrowheads="1"/>
          </p:cNvSpPr>
          <p:nvPr/>
        </p:nvSpPr>
        <p:spPr bwMode="auto">
          <a:xfrm>
            <a:off x="3635375" y="5498684"/>
            <a:ext cx="187552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400" i="1" dirty="0" smtClean="0">
                <a:solidFill>
                  <a:srgbClr val="000000"/>
                </a:solidFill>
                <a:latin typeface="Myriad Pro" pitchFamily="34" charset="0"/>
                <a:ea typeface="ＭＳ Ｐゴシック" pitchFamily="34" charset="-128"/>
              </a:rPr>
              <a:t>Y</a:t>
            </a:r>
            <a:r>
              <a:rPr lang="en-US" sz="1400" baseline="-25000" dirty="0">
                <a:solidFill>
                  <a:srgbClr val="000000"/>
                </a:solidFill>
                <a:latin typeface="Myriad Pro" pitchFamily="34" charset="0"/>
                <a:ea typeface="ＭＳ Ｐゴシック" pitchFamily="34" charset="-128"/>
              </a:rPr>
              <a:t>1</a:t>
            </a:r>
            <a:endParaRPr lang="en-US" sz="1400" i="1" dirty="0">
              <a:latin typeface="Myriad Pro" pitchFamily="34" charset="0"/>
              <a:ea typeface="ＭＳ Ｐゴシック" pitchFamily="34" charset="-128"/>
            </a:endParaRPr>
          </a:p>
        </p:txBody>
      </p:sp>
      <p:sp>
        <p:nvSpPr>
          <p:cNvPr id="545838" name="Rectangle 338"/>
          <p:cNvSpPr>
            <a:spLocks noChangeArrowheads="1"/>
          </p:cNvSpPr>
          <p:nvPr/>
        </p:nvSpPr>
        <p:spPr bwMode="auto">
          <a:xfrm>
            <a:off x="3786188" y="4392196"/>
            <a:ext cx="187552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400" i="1" dirty="0" smtClean="0">
                <a:solidFill>
                  <a:srgbClr val="000000"/>
                </a:solidFill>
                <a:latin typeface="Myriad Pro" pitchFamily="34" charset="0"/>
                <a:ea typeface="ＭＳ Ｐゴシック" pitchFamily="34" charset="-128"/>
              </a:rPr>
              <a:t>E</a:t>
            </a:r>
            <a:r>
              <a:rPr lang="en-US" sz="1400" baseline="-25000" dirty="0" smtClean="0">
                <a:solidFill>
                  <a:srgbClr val="000000"/>
                </a:solidFill>
                <a:latin typeface="Myriad Pro" pitchFamily="34" charset="0"/>
                <a:ea typeface="ＭＳ Ｐゴシック" pitchFamily="34" charset="-128"/>
              </a:rPr>
              <a:t>1</a:t>
            </a:r>
            <a:endParaRPr lang="en-US" sz="1400" i="1" dirty="0">
              <a:latin typeface="Myriad Pro" pitchFamily="34" charset="0"/>
              <a:ea typeface="ＭＳ Ｐゴシック" pitchFamily="34" charset="-128"/>
            </a:endParaRPr>
          </a:p>
        </p:txBody>
      </p:sp>
      <p:sp>
        <p:nvSpPr>
          <p:cNvPr id="545840" name="Rectangle 340"/>
          <p:cNvSpPr>
            <a:spLocks noChangeArrowheads="1"/>
          </p:cNvSpPr>
          <p:nvPr/>
        </p:nvSpPr>
        <p:spPr bwMode="auto">
          <a:xfrm>
            <a:off x="4900613" y="3263484"/>
            <a:ext cx="490519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400" i="1" dirty="0" smtClean="0">
                <a:solidFill>
                  <a:srgbClr val="000000"/>
                </a:solidFill>
                <a:latin typeface="Myriad Pro" pitchFamily="34" charset="0"/>
                <a:ea typeface="ＭＳ Ｐゴシック" pitchFamily="34" charset="-128"/>
              </a:rPr>
              <a:t>SRAS</a:t>
            </a:r>
            <a:endParaRPr lang="en-US" sz="1400" i="1" dirty="0">
              <a:latin typeface="Myriad Pro" pitchFamily="34" charset="0"/>
              <a:ea typeface="ＭＳ Ｐゴシック" pitchFamily="34" charset="-128"/>
            </a:endParaRPr>
          </a:p>
        </p:txBody>
      </p:sp>
      <p:sp>
        <p:nvSpPr>
          <p:cNvPr id="545843" name="Oval 345"/>
          <p:cNvSpPr>
            <a:spLocks noChangeArrowheads="1"/>
          </p:cNvSpPr>
          <p:nvPr/>
        </p:nvSpPr>
        <p:spPr bwMode="auto">
          <a:xfrm>
            <a:off x="3643313" y="4425534"/>
            <a:ext cx="88900" cy="100012"/>
          </a:xfrm>
          <a:prstGeom prst="ellipse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sz="1400">
              <a:latin typeface="Myriad Pro" pitchFamily="34" charset="0"/>
              <a:ea typeface="ＭＳ Ｐゴシック" pitchFamily="34" charset="-128"/>
            </a:endParaRPr>
          </a:p>
        </p:txBody>
      </p:sp>
      <p:sp>
        <p:nvSpPr>
          <p:cNvPr id="545845" name="Line 415"/>
          <p:cNvSpPr>
            <a:spLocks noChangeShapeType="1"/>
          </p:cNvSpPr>
          <p:nvPr/>
        </p:nvSpPr>
        <p:spPr bwMode="auto">
          <a:xfrm flipV="1">
            <a:off x="3668713" y="4081046"/>
            <a:ext cx="322262" cy="258763"/>
          </a:xfrm>
          <a:prstGeom prst="line">
            <a:avLst/>
          </a:prstGeom>
          <a:noFill/>
          <a:ln w="19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45846" name="Freeform 416"/>
          <p:cNvSpPr>
            <a:spLocks/>
          </p:cNvSpPr>
          <p:nvPr/>
        </p:nvSpPr>
        <p:spPr bwMode="auto">
          <a:xfrm>
            <a:off x="3938588" y="4019134"/>
            <a:ext cx="128587" cy="122237"/>
          </a:xfrm>
          <a:custGeom>
            <a:avLst/>
            <a:gdLst>
              <a:gd name="T0" fmla="*/ 37224 w 29"/>
              <a:gd name="T1" fmla="*/ 49014 h 24"/>
              <a:gd name="T2" fmla="*/ 0 w 29"/>
              <a:gd name="T3" fmla="*/ 33933 h 24"/>
              <a:gd name="T4" fmla="*/ 0 w 29"/>
              <a:gd name="T5" fmla="*/ 33933 h 24"/>
              <a:gd name="T6" fmla="*/ 55836 w 29"/>
              <a:gd name="T7" fmla="*/ 18852 h 24"/>
              <a:gd name="T8" fmla="*/ 107950 w 29"/>
              <a:gd name="T9" fmla="*/ 0 h 24"/>
              <a:gd name="T10" fmla="*/ 70726 w 29"/>
              <a:gd name="T11" fmla="*/ 41474 h 24"/>
              <a:gd name="T12" fmla="*/ 40947 w 29"/>
              <a:gd name="T13" fmla="*/ 90488 h 24"/>
              <a:gd name="T14" fmla="*/ 37224 w 29"/>
              <a:gd name="T15" fmla="*/ 90488 h 24"/>
              <a:gd name="T16" fmla="*/ 37224 w 29"/>
              <a:gd name="T17" fmla="*/ 49014 h 24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29"/>
              <a:gd name="T28" fmla="*/ 0 h 24"/>
              <a:gd name="T29" fmla="*/ 29 w 29"/>
              <a:gd name="T30" fmla="*/ 24 h 24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29" h="24">
                <a:moveTo>
                  <a:pt x="10" y="13"/>
                </a:moveTo>
                <a:cubicBezTo>
                  <a:pt x="0" y="9"/>
                  <a:pt x="0" y="9"/>
                  <a:pt x="0" y="9"/>
                </a:cubicBezTo>
                <a:cubicBezTo>
                  <a:pt x="0" y="9"/>
                  <a:pt x="0" y="9"/>
                  <a:pt x="0" y="9"/>
                </a:cubicBezTo>
                <a:cubicBezTo>
                  <a:pt x="15" y="5"/>
                  <a:pt x="15" y="5"/>
                  <a:pt x="15" y="5"/>
                </a:cubicBezTo>
                <a:cubicBezTo>
                  <a:pt x="20" y="4"/>
                  <a:pt x="24" y="2"/>
                  <a:pt x="29" y="0"/>
                </a:cubicBezTo>
                <a:cubicBezTo>
                  <a:pt x="26" y="3"/>
                  <a:pt x="22" y="7"/>
                  <a:pt x="19" y="11"/>
                </a:cubicBezTo>
                <a:cubicBezTo>
                  <a:pt x="11" y="24"/>
                  <a:pt x="11" y="24"/>
                  <a:pt x="11" y="24"/>
                </a:cubicBezTo>
                <a:cubicBezTo>
                  <a:pt x="10" y="24"/>
                  <a:pt x="10" y="24"/>
                  <a:pt x="10" y="24"/>
                </a:cubicBezTo>
                <a:lnTo>
                  <a:pt x="10" y="13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sz="1400">
              <a:latin typeface="Myriad Pro" pitchFamily="34" charset="0"/>
              <a:ea typeface="ＭＳ Ｐゴシック" pitchFamily="34" charset="-128"/>
            </a:endParaRPr>
          </a:p>
        </p:txBody>
      </p:sp>
      <p:sp>
        <p:nvSpPr>
          <p:cNvPr id="545847" name="Freeform 417"/>
          <p:cNvSpPr>
            <a:spLocks/>
          </p:cNvSpPr>
          <p:nvPr/>
        </p:nvSpPr>
        <p:spPr bwMode="auto">
          <a:xfrm>
            <a:off x="3813175" y="4115971"/>
            <a:ext cx="128588" cy="122238"/>
          </a:xfrm>
          <a:custGeom>
            <a:avLst/>
            <a:gdLst>
              <a:gd name="T0" fmla="*/ 37224 w 29"/>
              <a:gd name="T1" fmla="*/ 52785 h 24"/>
              <a:gd name="T2" fmla="*/ 0 w 29"/>
              <a:gd name="T3" fmla="*/ 37703 h 24"/>
              <a:gd name="T4" fmla="*/ 3722 w 29"/>
              <a:gd name="T5" fmla="*/ 37703 h 24"/>
              <a:gd name="T6" fmla="*/ 55836 w 29"/>
              <a:gd name="T7" fmla="*/ 22622 h 24"/>
              <a:gd name="T8" fmla="*/ 107950 w 29"/>
              <a:gd name="T9" fmla="*/ 0 h 24"/>
              <a:gd name="T10" fmla="*/ 70726 w 29"/>
              <a:gd name="T11" fmla="*/ 45244 h 24"/>
              <a:gd name="T12" fmla="*/ 40947 w 29"/>
              <a:gd name="T13" fmla="*/ 90488 h 24"/>
              <a:gd name="T14" fmla="*/ 37224 w 29"/>
              <a:gd name="T15" fmla="*/ 90488 h 24"/>
              <a:gd name="T16" fmla="*/ 37224 w 29"/>
              <a:gd name="T17" fmla="*/ 52785 h 24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29"/>
              <a:gd name="T28" fmla="*/ 0 h 24"/>
              <a:gd name="T29" fmla="*/ 29 w 29"/>
              <a:gd name="T30" fmla="*/ 24 h 24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29" h="24">
                <a:moveTo>
                  <a:pt x="10" y="14"/>
                </a:moveTo>
                <a:cubicBezTo>
                  <a:pt x="0" y="10"/>
                  <a:pt x="0" y="10"/>
                  <a:pt x="0" y="10"/>
                </a:cubicBezTo>
                <a:cubicBezTo>
                  <a:pt x="1" y="10"/>
                  <a:pt x="1" y="10"/>
                  <a:pt x="1" y="10"/>
                </a:cubicBezTo>
                <a:cubicBezTo>
                  <a:pt x="15" y="6"/>
                  <a:pt x="15" y="6"/>
                  <a:pt x="15" y="6"/>
                </a:cubicBezTo>
                <a:cubicBezTo>
                  <a:pt x="20" y="4"/>
                  <a:pt x="25" y="2"/>
                  <a:pt x="29" y="0"/>
                </a:cubicBezTo>
                <a:cubicBezTo>
                  <a:pt x="26" y="4"/>
                  <a:pt x="22" y="8"/>
                  <a:pt x="19" y="12"/>
                </a:cubicBezTo>
                <a:cubicBezTo>
                  <a:pt x="11" y="24"/>
                  <a:pt x="11" y="24"/>
                  <a:pt x="11" y="24"/>
                </a:cubicBezTo>
                <a:cubicBezTo>
                  <a:pt x="10" y="24"/>
                  <a:pt x="10" y="24"/>
                  <a:pt x="10" y="24"/>
                </a:cubicBezTo>
                <a:lnTo>
                  <a:pt x="10" y="1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sz="1400">
              <a:latin typeface="Myriad Pro" pitchFamily="34" charset="0"/>
              <a:ea typeface="ＭＳ Ｐゴシック" pitchFamily="34" charset="-128"/>
            </a:endParaRPr>
          </a:p>
        </p:txBody>
      </p:sp>
      <p:sp>
        <p:nvSpPr>
          <p:cNvPr id="545848" name="Freeform 418"/>
          <p:cNvSpPr>
            <a:spLocks/>
          </p:cNvSpPr>
          <p:nvPr/>
        </p:nvSpPr>
        <p:spPr bwMode="auto">
          <a:xfrm>
            <a:off x="3687763" y="4222334"/>
            <a:ext cx="128587" cy="120650"/>
          </a:xfrm>
          <a:custGeom>
            <a:avLst/>
            <a:gdLst>
              <a:gd name="T0" fmla="*/ 33502 w 29"/>
              <a:gd name="T1" fmla="*/ 48154 h 24"/>
              <a:gd name="T2" fmla="*/ 0 w 29"/>
              <a:gd name="T3" fmla="*/ 33338 h 24"/>
              <a:gd name="T4" fmla="*/ 0 w 29"/>
              <a:gd name="T5" fmla="*/ 33338 h 24"/>
              <a:gd name="T6" fmla="*/ 55836 w 29"/>
              <a:gd name="T7" fmla="*/ 18521 h 24"/>
              <a:gd name="T8" fmla="*/ 107950 w 29"/>
              <a:gd name="T9" fmla="*/ 0 h 24"/>
              <a:gd name="T10" fmla="*/ 70726 w 29"/>
              <a:gd name="T11" fmla="*/ 40746 h 24"/>
              <a:gd name="T12" fmla="*/ 40947 w 29"/>
              <a:gd name="T13" fmla="*/ 88900 h 24"/>
              <a:gd name="T14" fmla="*/ 37224 w 29"/>
              <a:gd name="T15" fmla="*/ 88900 h 24"/>
              <a:gd name="T16" fmla="*/ 33502 w 29"/>
              <a:gd name="T17" fmla="*/ 48154 h 24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29"/>
              <a:gd name="T28" fmla="*/ 0 h 24"/>
              <a:gd name="T29" fmla="*/ 29 w 29"/>
              <a:gd name="T30" fmla="*/ 24 h 24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29" h="24">
                <a:moveTo>
                  <a:pt x="9" y="13"/>
                </a:moveTo>
                <a:cubicBezTo>
                  <a:pt x="0" y="9"/>
                  <a:pt x="0" y="9"/>
                  <a:pt x="0" y="9"/>
                </a:cubicBezTo>
                <a:cubicBezTo>
                  <a:pt x="0" y="9"/>
                  <a:pt x="0" y="9"/>
                  <a:pt x="0" y="9"/>
                </a:cubicBezTo>
                <a:cubicBezTo>
                  <a:pt x="15" y="5"/>
                  <a:pt x="15" y="5"/>
                  <a:pt x="15" y="5"/>
                </a:cubicBezTo>
                <a:cubicBezTo>
                  <a:pt x="20" y="4"/>
                  <a:pt x="24" y="2"/>
                  <a:pt x="29" y="0"/>
                </a:cubicBezTo>
                <a:cubicBezTo>
                  <a:pt x="26" y="3"/>
                  <a:pt x="22" y="7"/>
                  <a:pt x="19" y="11"/>
                </a:cubicBezTo>
                <a:cubicBezTo>
                  <a:pt x="11" y="24"/>
                  <a:pt x="11" y="24"/>
                  <a:pt x="11" y="24"/>
                </a:cubicBezTo>
                <a:cubicBezTo>
                  <a:pt x="10" y="24"/>
                  <a:pt x="10" y="24"/>
                  <a:pt x="10" y="24"/>
                </a:cubicBezTo>
                <a:lnTo>
                  <a:pt x="9" y="13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sz="1400">
              <a:latin typeface="Myriad Pro" pitchFamily="34" charset="0"/>
              <a:ea typeface="ＭＳ Ｐゴシック" pitchFamily="34" charset="-128"/>
            </a:endParaRPr>
          </a:p>
        </p:txBody>
      </p:sp>
      <p:sp>
        <p:nvSpPr>
          <p:cNvPr id="545849" name="Rectangle 421"/>
          <p:cNvSpPr>
            <a:spLocks noChangeArrowheads="1"/>
          </p:cNvSpPr>
          <p:nvPr/>
        </p:nvSpPr>
        <p:spPr bwMode="auto">
          <a:xfrm>
            <a:off x="3930650" y="5174834"/>
            <a:ext cx="317395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400" i="1" dirty="0" smtClean="0">
                <a:solidFill>
                  <a:srgbClr val="000000"/>
                </a:solidFill>
                <a:latin typeface="Myriad Pro" pitchFamily="34" charset="0"/>
                <a:ea typeface="ＭＳ Ｐゴシック" pitchFamily="34" charset="-128"/>
              </a:rPr>
              <a:t>AD</a:t>
            </a:r>
            <a:r>
              <a:rPr lang="en-US" sz="1400" baseline="-25000" dirty="0" smtClean="0">
                <a:solidFill>
                  <a:srgbClr val="000000"/>
                </a:solidFill>
                <a:latin typeface="Myriad Pro" pitchFamily="34" charset="0"/>
                <a:ea typeface="ＭＳ Ｐゴシック" pitchFamily="34" charset="-128"/>
              </a:rPr>
              <a:t>1</a:t>
            </a:r>
            <a:endParaRPr lang="en-US" sz="1400" i="1" dirty="0">
              <a:latin typeface="Myriad Pro" pitchFamily="34" charset="0"/>
              <a:ea typeface="ＭＳ Ｐゴシック" pitchFamily="34" charset="-128"/>
            </a:endParaRPr>
          </a:p>
        </p:txBody>
      </p:sp>
      <p:sp>
        <p:nvSpPr>
          <p:cNvPr id="545853" name="Rectangle 434"/>
          <p:cNvSpPr>
            <a:spLocks noChangeArrowheads="1"/>
          </p:cNvSpPr>
          <p:nvPr/>
        </p:nvSpPr>
        <p:spPr bwMode="auto">
          <a:xfrm>
            <a:off x="2493963" y="4330284"/>
            <a:ext cx="187552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400" i="1" dirty="0" smtClean="0">
                <a:solidFill>
                  <a:srgbClr val="000000"/>
                </a:solidFill>
                <a:latin typeface="Myriad Pro" pitchFamily="34" charset="0"/>
                <a:ea typeface="ＭＳ Ｐゴシック" pitchFamily="34" charset="-128"/>
              </a:rPr>
              <a:t>P</a:t>
            </a:r>
            <a:r>
              <a:rPr lang="en-US" sz="1400" baseline="-25000" dirty="0" smtClean="0">
                <a:solidFill>
                  <a:srgbClr val="000000"/>
                </a:solidFill>
                <a:latin typeface="Myriad Pro" pitchFamily="34" charset="0"/>
                <a:ea typeface="ＭＳ Ｐゴシック" pitchFamily="34" charset="-128"/>
              </a:rPr>
              <a:t>1</a:t>
            </a:r>
            <a:endParaRPr lang="en-US" sz="1400" i="1" dirty="0">
              <a:latin typeface="Myriad Pro" pitchFamily="34" charset="0"/>
              <a:ea typeface="ＭＳ Ｐゴシック" pitchFamily="34" charset="-128"/>
            </a:endParaRPr>
          </a:p>
        </p:txBody>
      </p:sp>
      <p:sp>
        <p:nvSpPr>
          <p:cNvPr id="545857" name="Rectangle 65"/>
          <p:cNvSpPr>
            <a:spLocks noChangeArrowheads="1"/>
          </p:cNvSpPr>
          <p:nvPr/>
        </p:nvSpPr>
        <p:spPr bwMode="auto">
          <a:xfrm>
            <a:off x="5181600" y="5605046"/>
            <a:ext cx="144780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600" b="1">
                <a:latin typeface="Myriad Pro" pitchFamily="34" charset="0"/>
                <a:ea typeface="ＭＳ Ｐゴシック" pitchFamily="34" charset="-128"/>
              </a:rPr>
              <a:t>Real GDP</a:t>
            </a:r>
          </a:p>
        </p:txBody>
      </p:sp>
      <p:sp>
        <p:nvSpPr>
          <p:cNvPr id="545858" name="Rectangle 66"/>
          <p:cNvSpPr>
            <a:spLocks noChangeArrowheads="1"/>
          </p:cNvSpPr>
          <p:nvPr/>
        </p:nvSpPr>
        <p:spPr bwMode="auto">
          <a:xfrm>
            <a:off x="457200" y="1947446"/>
            <a:ext cx="236220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600" b="1" dirty="0">
                <a:latin typeface="Myriad Pro" pitchFamily="34" charset="0"/>
                <a:ea typeface="ＭＳ Ｐゴシック" pitchFamily="34" charset="-128"/>
              </a:rPr>
              <a:t>Aggregate price level</a:t>
            </a:r>
          </a:p>
        </p:txBody>
      </p:sp>
      <p:grpSp>
        <p:nvGrpSpPr>
          <p:cNvPr id="545866" name="Group 74"/>
          <p:cNvGrpSpPr>
            <a:grpSpLocks/>
          </p:cNvGrpSpPr>
          <p:nvPr/>
        </p:nvGrpSpPr>
        <p:grpSpPr bwMode="auto">
          <a:xfrm>
            <a:off x="4037013" y="3700046"/>
            <a:ext cx="4192656" cy="1143000"/>
            <a:chOff x="4127" y="1968"/>
            <a:chExt cx="2806" cy="720"/>
          </a:xfrm>
        </p:grpSpPr>
        <p:sp>
          <p:nvSpPr>
            <p:cNvPr id="545867" name="Line 329"/>
            <p:cNvSpPr>
              <a:spLocks noChangeShapeType="1"/>
            </p:cNvSpPr>
            <p:nvPr/>
          </p:nvSpPr>
          <p:spPr bwMode="auto">
            <a:xfrm flipH="1" flipV="1">
              <a:off x="4127" y="2218"/>
              <a:ext cx="1531" cy="95"/>
            </a:xfrm>
            <a:prstGeom prst="line">
              <a:avLst/>
            </a:prstGeom>
            <a:noFill/>
            <a:ln w="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45868" name="Freeform 347"/>
            <p:cNvSpPr>
              <a:spLocks/>
            </p:cNvSpPr>
            <p:nvPr/>
          </p:nvSpPr>
          <p:spPr bwMode="auto">
            <a:xfrm>
              <a:off x="5658" y="1968"/>
              <a:ext cx="1224" cy="720"/>
            </a:xfrm>
            <a:custGeom>
              <a:avLst/>
              <a:gdLst>
                <a:gd name="T0" fmla="*/ 1081088 w 288"/>
                <a:gd name="T1" fmla="*/ 577979 h 173"/>
                <a:gd name="T2" fmla="*/ 1017274 w 288"/>
                <a:gd name="T3" fmla="*/ 649288 h 173"/>
                <a:gd name="T4" fmla="*/ 63814 w 288"/>
                <a:gd name="T5" fmla="*/ 649288 h 173"/>
                <a:gd name="T6" fmla="*/ 0 w 288"/>
                <a:gd name="T7" fmla="*/ 577979 h 173"/>
                <a:gd name="T8" fmla="*/ 0 w 288"/>
                <a:gd name="T9" fmla="*/ 71309 h 173"/>
                <a:gd name="T10" fmla="*/ 63814 w 288"/>
                <a:gd name="T11" fmla="*/ 0 h 173"/>
                <a:gd name="T12" fmla="*/ 1017274 w 288"/>
                <a:gd name="T13" fmla="*/ 0 h 173"/>
                <a:gd name="T14" fmla="*/ 1081088 w 288"/>
                <a:gd name="T15" fmla="*/ 71309 h 173"/>
                <a:gd name="T16" fmla="*/ 1081088 w 288"/>
                <a:gd name="T17" fmla="*/ 577979 h 1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88"/>
                <a:gd name="T28" fmla="*/ 0 h 173"/>
                <a:gd name="T29" fmla="*/ 288 w 288"/>
                <a:gd name="T30" fmla="*/ 173 h 173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88" h="173">
                  <a:moveTo>
                    <a:pt x="288" y="154"/>
                  </a:moveTo>
                  <a:cubicBezTo>
                    <a:pt x="288" y="165"/>
                    <a:pt x="280" y="173"/>
                    <a:pt x="271" y="173"/>
                  </a:cubicBezTo>
                  <a:cubicBezTo>
                    <a:pt x="17" y="173"/>
                    <a:pt x="17" y="173"/>
                    <a:pt x="17" y="173"/>
                  </a:cubicBezTo>
                  <a:cubicBezTo>
                    <a:pt x="7" y="173"/>
                    <a:pt x="0" y="165"/>
                    <a:pt x="0" y="154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9"/>
                    <a:pt x="7" y="0"/>
                    <a:pt x="17" y="0"/>
                  </a:cubicBezTo>
                  <a:cubicBezTo>
                    <a:pt x="271" y="0"/>
                    <a:pt x="271" y="0"/>
                    <a:pt x="271" y="0"/>
                  </a:cubicBezTo>
                  <a:cubicBezTo>
                    <a:pt x="280" y="0"/>
                    <a:pt x="288" y="9"/>
                    <a:pt x="288" y="19"/>
                  </a:cubicBezTo>
                  <a:lnTo>
                    <a:pt x="288" y="154"/>
                  </a:lnTo>
                  <a:close/>
                </a:path>
              </a:pathLst>
            </a:custGeom>
            <a:solidFill>
              <a:srgbClr val="D7E2E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sz="1400">
                <a:latin typeface="Myriad Pro" pitchFamily="34" charset="0"/>
                <a:ea typeface="ＭＳ Ｐゴシック" pitchFamily="34" charset="-128"/>
              </a:endParaRPr>
            </a:p>
          </p:txBody>
        </p:sp>
        <p:sp>
          <p:nvSpPr>
            <p:cNvPr id="545869" name="Rectangle 77"/>
            <p:cNvSpPr>
              <a:spLocks noChangeArrowheads="1"/>
            </p:cNvSpPr>
            <p:nvPr/>
          </p:nvSpPr>
          <p:spPr bwMode="auto">
            <a:xfrm>
              <a:off x="5628" y="1968"/>
              <a:ext cx="1305" cy="6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sz="1600" i="1" dirty="0">
                  <a:latin typeface="Myriad Pro" pitchFamily="34" charset="0"/>
                  <a:ea typeface="ＭＳ Ｐゴシック" pitchFamily="34" charset="-128"/>
                </a:rPr>
                <a:t>...leads to a higher</a:t>
              </a:r>
            </a:p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sz="1600" i="1" dirty="0">
                  <a:latin typeface="Myriad Pro" pitchFamily="34" charset="0"/>
                  <a:ea typeface="ＭＳ Ｐゴシック" pitchFamily="34" charset="-128"/>
                </a:rPr>
                <a:t>aggregate price</a:t>
              </a:r>
            </a:p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sz="1600" i="1" dirty="0">
                  <a:latin typeface="Myriad Pro" pitchFamily="34" charset="0"/>
                  <a:ea typeface="ＭＳ Ｐゴシック" pitchFamily="34" charset="-128"/>
                </a:rPr>
                <a:t>level and higher</a:t>
              </a:r>
            </a:p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sz="1600" i="1" dirty="0">
                  <a:latin typeface="Myriad Pro" pitchFamily="34" charset="0"/>
                  <a:ea typeface="ＭＳ Ｐゴシック" pitchFamily="34" charset="-128"/>
                </a:rPr>
                <a:t>aggregate output.</a:t>
              </a:r>
            </a:p>
          </p:txBody>
        </p:sp>
      </p:grpSp>
      <p:sp>
        <p:nvSpPr>
          <p:cNvPr id="545871" name="Rectangle 79"/>
          <p:cNvSpPr>
            <a:spLocks noChangeArrowheads="1"/>
          </p:cNvSpPr>
          <p:nvPr/>
        </p:nvSpPr>
        <p:spPr bwMode="auto">
          <a:xfrm>
            <a:off x="1371600" y="1143000"/>
            <a:ext cx="713329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2400" b="1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yriad Pro" pitchFamily="34" charset="0"/>
                <a:ea typeface="ＭＳ Ｐゴシック" pitchFamily="34" charset="-128"/>
              </a:rPr>
              <a:t>A </a:t>
            </a:r>
            <a:r>
              <a:rPr lang="en-US" sz="2400" b="1" i="1" dirty="0" smtClean="0">
                <a:solidFill>
                  <a:srgbClr val="FF0000"/>
                </a:solidFill>
                <a:latin typeface="Myriad Pro" pitchFamily="34" charset="0"/>
                <a:ea typeface="ＭＳ Ｐゴシック" pitchFamily="34" charset="-128"/>
              </a:rPr>
              <a:t>positive demand shock</a:t>
            </a:r>
            <a:r>
              <a:rPr lang="en-US" sz="2400" b="1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yriad Pro" pitchFamily="34" charset="0"/>
                <a:ea typeface="ＭＳ Ｐゴシック" pitchFamily="34" charset="-128"/>
              </a:rPr>
              <a:t>: Total spending rises.</a:t>
            </a:r>
            <a:endParaRPr lang="en-US" sz="2400" b="1" i="1" dirty="0">
              <a:solidFill>
                <a:schemeClr val="tx1">
                  <a:lumMod val="75000"/>
                  <a:lumOff val="25000"/>
                </a:schemeClr>
              </a:solidFill>
              <a:latin typeface="Myriad Pro" pitchFamily="34" charset="0"/>
              <a:ea typeface="ＭＳ Ｐゴシック" pitchFamily="34" charset="-128"/>
            </a:endParaRPr>
          </a:p>
        </p:txBody>
      </p:sp>
      <p:sp>
        <p:nvSpPr>
          <p:cNvPr id="545873" name="Line 81"/>
          <p:cNvSpPr>
            <a:spLocks noChangeShapeType="1"/>
          </p:cNvSpPr>
          <p:nvPr/>
        </p:nvSpPr>
        <p:spPr bwMode="auto">
          <a:xfrm flipH="1">
            <a:off x="2743200" y="4462046"/>
            <a:ext cx="879475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45874" name="Line 82"/>
          <p:cNvSpPr>
            <a:spLocks noChangeShapeType="1"/>
          </p:cNvSpPr>
          <p:nvPr/>
        </p:nvSpPr>
        <p:spPr bwMode="auto">
          <a:xfrm flipH="1">
            <a:off x="3692525" y="4563646"/>
            <a:ext cx="0" cy="885825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45877" name="Rectangle 336"/>
          <p:cNvSpPr>
            <a:spLocks noChangeArrowheads="1"/>
          </p:cNvSpPr>
          <p:nvPr/>
        </p:nvSpPr>
        <p:spPr bwMode="auto">
          <a:xfrm>
            <a:off x="4322763" y="3898484"/>
            <a:ext cx="187552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400" i="1" dirty="0" smtClean="0">
                <a:solidFill>
                  <a:srgbClr val="000000"/>
                </a:solidFill>
                <a:latin typeface="Myriad Pro" pitchFamily="34" charset="0"/>
                <a:ea typeface="ＭＳ Ｐゴシック" pitchFamily="34" charset="-128"/>
              </a:rPr>
              <a:t>E</a:t>
            </a:r>
            <a:r>
              <a:rPr lang="en-US" sz="1400" baseline="-25000" dirty="0" smtClean="0">
                <a:solidFill>
                  <a:srgbClr val="000000"/>
                </a:solidFill>
                <a:latin typeface="Myriad Pro" pitchFamily="34" charset="0"/>
                <a:ea typeface="ＭＳ Ｐゴシック" pitchFamily="34" charset="-128"/>
              </a:rPr>
              <a:t>2</a:t>
            </a:r>
            <a:endParaRPr lang="en-US" sz="1400" i="1" dirty="0">
              <a:latin typeface="Myriad Pro" pitchFamily="34" charset="0"/>
              <a:ea typeface="ＭＳ Ｐゴシック" pitchFamily="34" charset="-128"/>
            </a:endParaRPr>
          </a:p>
        </p:txBody>
      </p:sp>
      <p:sp>
        <p:nvSpPr>
          <p:cNvPr id="545878" name="Oval 346"/>
          <p:cNvSpPr>
            <a:spLocks noChangeArrowheads="1"/>
          </p:cNvSpPr>
          <p:nvPr/>
        </p:nvSpPr>
        <p:spPr bwMode="auto">
          <a:xfrm>
            <a:off x="4194175" y="3928647"/>
            <a:ext cx="88900" cy="101600"/>
          </a:xfrm>
          <a:prstGeom prst="ellipse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sz="1400">
              <a:latin typeface="Myriad Pro" pitchFamily="34" charset="0"/>
              <a:ea typeface="ＭＳ Ｐゴシック" pitchFamily="34" charset="-128"/>
            </a:endParaRPr>
          </a:p>
        </p:txBody>
      </p:sp>
      <p:sp>
        <p:nvSpPr>
          <p:cNvPr id="545880" name="Line 430"/>
          <p:cNvSpPr>
            <a:spLocks noChangeShapeType="1"/>
          </p:cNvSpPr>
          <p:nvPr/>
        </p:nvSpPr>
        <p:spPr bwMode="auto">
          <a:xfrm flipV="1">
            <a:off x="2581275" y="4185822"/>
            <a:ext cx="1587" cy="123825"/>
          </a:xfrm>
          <a:prstGeom prst="line">
            <a:avLst/>
          </a:prstGeom>
          <a:noFill/>
          <a:ln w="7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45881" name="Freeform 431"/>
          <p:cNvSpPr>
            <a:spLocks/>
          </p:cNvSpPr>
          <p:nvPr/>
        </p:nvSpPr>
        <p:spPr bwMode="auto">
          <a:xfrm>
            <a:off x="2554288" y="4120734"/>
            <a:ext cx="49212" cy="92075"/>
          </a:xfrm>
          <a:custGeom>
            <a:avLst/>
            <a:gdLst>
              <a:gd name="T0" fmla="*/ 22514 w 11"/>
              <a:gd name="T1" fmla="*/ 56886 h 18"/>
              <a:gd name="T2" fmla="*/ 0 w 11"/>
              <a:gd name="T3" fmla="*/ 68263 h 18"/>
              <a:gd name="T4" fmla="*/ 0 w 11"/>
              <a:gd name="T5" fmla="*/ 68263 h 18"/>
              <a:gd name="T6" fmla="*/ 15009 w 11"/>
              <a:gd name="T7" fmla="*/ 34132 h 18"/>
              <a:gd name="T8" fmla="*/ 22514 w 11"/>
              <a:gd name="T9" fmla="*/ 0 h 18"/>
              <a:gd name="T10" fmla="*/ 30018 w 11"/>
              <a:gd name="T11" fmla="*/ 34132 h 18"/>
              <a:gd name="T12" fmla="*/ 41275 w 11"/>
              <a:gd name="T13" fmla="*/ 68263 h 18"/>
              <a:gd name="T14" fmla="*/ 41275 w 11"/>
              <a:gd name="T15" fmla="*/ 68263 h 18"/>
              <a:gd name="T16" fmla="*/ 22514 w 11"/>
              <a:gd name="T17" fmla="*/ 56886 h 18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11"/>
              <a:gd name="T28" fmla="*/ 0 h 18"/>
              <a:gd name="T29" fmla="*/ 11 w 11"/>
              <a:gd name="T30" fmla="*/ 18 h 18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11" h="18">
                <a:moveTo>
                  <a:pt x="6" y="15"/>
                </a:moveTo>
                <a:cubicBezTo>
                  <a:pt x="0" y="18"/>
                  <a:pt x="0" y="18"/>
                  <a:pt x="0" y="18"/>
                </a:cubicBezTo>
                <a:cubicBezTo>
                  <a:pt x="0" y="18"/>
                  <a:pt x="0" y="18"/>
                  <a:pt x="0" y="18"/>
                </a:cubicBezTo>
                <a:cubicBezTo>
                  <a:pt x="4" y="9"/>
                  <a:pt x="4" y="9"/>
                  <a:pt x="4" y="9"/>
                </a:cubicBezTo>
                <a:cubicBezTo>
                  <a:pt x="4" y="6"/>
                  <a:pt x="5" y="3"/>
                  <a:pt x="6" y="0"/>
                </a:cubicBezTo>
                <a:cubicBezTo>
                  <a:pt x="6" y="3"/>
                  <a:pt x="7" y="6"/>
                  <a:pt x="8" y="9"/>
                </a:cubicBezTo>
                <a:cubicBezTo>
                  <a:pt x="11" y="18"/>
                  <a:pt x="11" y="18"/>
                  <a:pt x="11" y="18"/>
                </a:cubicBezTo>
                <a:cubicBezTo>
                  <a:pt x="11" y="18"/>
                  <a:pt x="11" y="18"/>
                  <a:pt x="11" y="18"/>
                </a:cubicBezTo>
                <a:lnTo>
                  <a:pt x="6" y="15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sz="1400">
              <a:latin typeface="Myriad Pro" pitchFamily="34" charset="0"/>
              <a:ea typeface="ＭＳ Ｐゴシック" pitchFamily="34" charset="-128"/>
            </a:endParaRPr>
          </a:p>
        </p:txBody>
      </p:sp>
      <p:sp>
        <p:nvSpPr>
          <p:cNvPr id="545882" name="Rectangle 432"/>
          <p:cNvSpPr>
            <a:spLocks noChangeArrowheads="1"/>
          </p:cNvSpPr>
          <p:nvPr/>
        </p:nvSpPr>
        <p:spPr bwMode="auto">
          <a:xfrm>
            <a:off x="2493963" y="3879434"/>
            <a:ext cx="187552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400" i="1" dirty="0" smtClean="0">
                <a:solidFill>
                  <a:srgbClr val="000000"/>
                </a:solidFill>
                <a:latin typeface="Myriad Pro" pitchFamily="34" charset="0"/>
                <a:ea typeface="ＭＳ Ｐゴシック" pitchFamily="34" charset="-128"/>
              </a:rPr>
              <a:t>P</a:t>
            </a:r>
            <a:r>
              <a:rPr lang="en-US" sz="1400" baseline="-25000" dirty="0" smtClean="0">
                <a:solidFill>
                  <a:srgbClr val="000000"/>
                </a:solidFill>
                <a:latin typeface="Myriad Pro" pitchFamily="34" charset="0"/>
                <a:ea typeface="ＭＳ Ｐゴシック" pitchFamily="34" charset="-128"/>
              </a:rPr>
              <a:t>2</a:t>
            </a:r>
            <a:endParaRPr lang="en-US" sz="1400" i="1" dirty="0">
              <a:latin typeface="Myriad Pro" pitchFamily="34" charset="0"/>
              <a:ea typeface="ＭＳ Ｐゴシック" pitchFamily="34" charset="-128"/>
            </a:endParaRPr>
          </a:p>
        </p:txBody>
      </p:sp>
      <p:sp>
        <p:nvSpPr>
          <p:cNvPr id="545885" name="Line 249"/>
          <p:cNvSpPr>
            <a:spLocks noChangeShapeType="1"/>
          </p:cNvSpPr>
          <p:nvPr/>
        </p:nvSpPr>
        <p:spPr bwMode="auto">
          <a:xfrm>
            <a:off x="3859212" y="5611185"/>
            <a:ext cx="263525" cy="3175"/>
          </a:xfrm>
          <a:prstGeom prst="line">
            <a:avLst/>
          </a:prstGeom>
          <a:noFill/>
          <a:ln w="7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45886" name="Freeform 250"/>
          <p:cNvSpPr>
            <a:spLocks/>
          </p:cNvSpPr>
          <p:nvPr/>
        </p:nvSpPr>
        <p:spPr bwMode="auto">
          <a:xfrm>
            <a:off x="4046538" y="5597109"/>
            <a:ext cx="79375" cy="60325"/>
          </a:xfrm>
          <a:custGeom>
            <a:avLst/>
            <a:gdLst>
              <a:gd name="T0" fmla="*/ 11113 w 18"/>
              <a:gd name="T1" fmla="*/ 22225 h 12"/>
              <a:gd name="T2" fmla="*/ 0 w 18"/>
              <a:gd name="T3" fmla="*/ 40746 h 12"/>
              <a:gd name="T4" fmla="*/ 0 w 18"/>
              <a:gd name="T5" fmla="*/ 44450 h 12"/>
              <a:gd name="T6" fmla="*/ 33338 w 18"/>
              <a:gd name="T7" fmla="*/ 29633 h 12"/>
              <a:gd name="T8" fmla="*/ 66675 w 18"/>
              <a:gd name="T9" fmla="*/ 22225 h 12"/>
              <a:gd name="T10" fmla="*/ 33338 w 18"/>
              <a:gd name="T11" fmla="*/ 14817 h 12"/>
              <a:gd name="T12" fmla="*/ 0 w 18"/>
              <a:gd name="T13" fmla="*/ 0 h 12"/>
              <a:gd name="T14" fmla="*/ 0 w 18"/>
              <a:gd name="T15" fmla="*/ 3704 h 12"/>
              <a:gd name="T16" fmla="*/ 11113 w 18"/>
              <a:gd name="T17" fmla="*/ 22225 h 12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18"/>
              <a:gd name="T28" fmla="*/ 0 h 12"/>
              <a:gd name="T29" fmla="*/ 18 w 18"/>
              <a:gd name="T30" fmla="*/ 12 h 12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18" h="12">
                <a:moveTo>
                  <a:pt x="3" y="6"/>
                </a:moveTo>
                <a:cubicBezTo>
                  <a:pt x="0" y="11"/>
                  <a:pt x="0" y="11"/>
                  <a:pt x="0" y="11"/>
                </a:cubicBezTo>
                <a:cubicBezTo>
                  <a:pt x="0" y="12"/>
                  <a:pt x="0" y="12"/>
                  <a:pt x="0" y="12"/>
                </a:cubicBezTo>
                <a:cubicBezTo>
                  <a:pt x="9" y="8"/>
                  <a:pt x="9" y="8"/>
                  <a:pt x="9" y="8"/>
                </a:cubicBezTo>
                <a:cubicBezTo>
                  <a:pt x="12" y="7"/>
                  <a:pt x="15" y="7"/>
                  <a:pt x="18" y="6"/>
                </a:cubicBezTo>
                <a:cubicBezTo>
                  <a:pt x="15" y="5"/>
                  <a:pt x="12" y="5"/>
                  <a:pt x="9" y="4"/>
                </a:cubicBezTo>
                <a:cubicBezTo>
                  <a:pt x="0" y="0"/>
                  <a:pt x="0" y="0"/>
                  <a:pt x="0" y="0"/>
                </a:cubicBezTo>
                <a:cubicBezTo>
                  <a:pt x="0" y="1"/>
                  <a:pt x="0" y="1"/>
                  <a:pt x="0" y="1"/>
                </a:cubicBezTo>
                <a:lnTo>
                  <a:pt x="3" y="6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sz="1400">
              <a:latin typeface="Myriad Pro" pitchFamily="34" charset="0"/>
              <a:ea typeface="ＭＳ Ｐゴシック" pitchFamily="34" charset="-128"/>
            </a:endParaRPr>
          </a:p>
        </p:txBody>
      </p:sp>
      <p:sp>
        <p:nvSpPr>
          <p:cNvPr id="545887" name="Rectangle 330"/>
          <p:cNvSpPr>
            <a:spLocks noChangeArrowheads="1"/>
          </p:cNvSpPr>
          <p:nvPr/>
        </p:nvSpPr>
        <p:spPr bwMode="auto">
          <a:xfrm>
            <a:off x="4137025" y="5498684"/>
            <a:ext cx="187552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400" i="1" dirty="0" smtClean="0">
                <a:solidFill>
                  <a:srgbClr val="000000"/>
                </a:solidFill>
                <a:latin typeface="Myriad Pro" pitchFamily="34" charset="0"/>
                <a:ea typeface="ＭＳ Ｐゴシック" pitchFamily="34" charset="-128"/>
              </a:rPr>
              <a:t>Y</a:t>
            </a:r>
            <a:r>
              <a:rPr lang="en-US" sz="1400" baseline="-25000" dirty="0" smtClean="0">
                <a:solidFill>
                  <a:srgbClr val="000000"/>
                </a:solidFill>
                <a:latin typeface="Myriad Pro" pitchFamily="34" charset="0"/>
                <a:ea typeface="ＭＳ Ｐゴシック" pitchFamily="34" charset="-128"/>
              </a:rPr>
              <a:t>2</a:t>
            </a:r>
            <a:endParaRPr lang="en-US" sz="1400" i="1" dirty="0">
              <a:latin typeface="Myriad Pro" pitchFamily="34" charset="0"/>
              <a:ea typeface="ＭＳ Ｐゴシック" pitchFamily="34" charset="-128"/>
            </a:endParaRPr>
          </a:p>
        </p:txBody>
      </p:sp>
      <p:sp>
        <p:nvSpPr>
          <p:cNvPr id="545891" name="Rectangle 343"/>
          <p:cNvSpPr>
            <a:spLocks noChangeArrowheads="1"/>
          </p:cNvSpPr>
          <p:nvPr/>
        </p:nvSpPr>
        <p:spPr bwMode="auto">
          <a:xfrm>
            <a:off x="4578350" y="4790659"/>
            <a:ext cx="317395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400" i="1" dirty="0" smtClean="0">
                <a:solidFill>
                  <a:srgbClr val="000000"/>
                </a:solidFill>
                <a:latin typeface="Myriad Pro" pitchFamily="34" charset="0"/>
                <a:ea typeface="ＭＳ Ｐゴシック" pitchFamily="34" charset="-128"/>
              </a:rPr>
              <a:t>AD</a:t>
            </a:r>
            <a:r>
              <a:rPr lang="en-US" sz="1400" baseline="-25000" dirty="0" smtClean="0">
                <a:solidFill>
                  <a:srgbClr val="000000"/>
                </a:solidFill>
                <a:latin typeface="Myriad Pro" pitchFamily="34" charset="0"/>
                <a:ea typeface="ＭＳ Ｐゴシック" pitchFamily="34" charset="-128"/>
              </a:rPr>
              <a:t>2</a:t>
            </a:r>
            <a:endParaRPr lang="en-US" sz="1400" i="1" dirty="0">
              <a:latin typeface="Myriad Pro" pitchFamily="34" charset="0"/>
              <a:ea typeface="ＭＳ Ｐゴシック" pitchFamily="34" charset="-128"/>
            </a:endParaRPr>
          </a:p>
        </p:txBody>
      </p:sp>
      <p:sp>
        <p:nvSpPr>
          <p:cNvPr id="545894" name="Freeform 373"/>
          <p:cNvSpPr>
            <a:spLocks/>
          </p:cNvSpPr>
          <p:nvPr/>
        </p:nvSpPr>
        <p:spPr bwMode="auto">
          <a:xfrm>
            <a:off x="4572000" y="1980784"/>
            <a:ext cx="1828800" cy="609600"/>
          </a:xfrm>
          <a:custGeom>
            <a:avLst/>
            <a:gdLst>
              <a:gd name="T0" fmla="*/ 933450 w 249"/>
              <a:gd name="T1" fmla="*/ 277898 h 93"/>
              <a:gd name="T2" fmla="*/ 869720 w 249"/>
              <a:gd name="T3" fmla="*/ 349250 h 93"/>
              <a:gd name="T4" fmla="*/ 67478 w 249"/>
              <a:gd name="T5" fmla="*/ 349250 h 93"/>
              <a:gd name="T6" fmla="*/ 0 w 249"/>
              <a:gd name="T7" fmla="*/ 277898 h 93"/>
              <a:gd name="T8" fmla="*/ 0 w 249"/>
              <a:gd name="T9" fmla="*/ 71352 h 93"/>
              <a:gd name="T10" fmla="*/ 67478 w 249"/>
              <a:gd name="T11" fmla="*/ 0 h 93"/>
              <a:gd name="T12" fmla="*/ 869720 w 249"/>
              <a:gd name="T13" fmla="*/ 0 h 93"/>
              <a:gd name="T14" fmla="*/ 933450 w 249"/>
              <a:gd name="T15" fmla="*/ 71352 h 93"/>
              <a:gd name="T16" fmla="*/ 933450 w 249"/>
              <a:gd name="T17" fmla="*/ 277898 h 93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249"/>
              <a:gd name="T28" fmla="*/ 0 h 93"/>
              <a:gd name="T29" fmla="*/ 249 w 249"/>
              <a:gd name="T30" fmla="*/ 93 h 93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249" h="93">
                <a:moveTo>
                  <a:pt x="249" y="74"/>
                </a:moveTo>
                <a:cubicBezTo>
                  <a:pt x="249" y="85"/>
                  <a:pt x="242" y="93"/>
                  <a:pt x="232" y="93"/>
                </a:cubicBezTo>
                <a:cubicBezTo>
                  <a:pt x="18" y="93"/>
                  <a:pt x="18" y="93"/>
                  <a:pt x="18" y="93"/>
                </a:cubicBezTo>
                <a:cubicBezTo>
                  <a:pt x="8" y="93"/>
                  <a:pt x="0" y="85"/>
                  <a:pt x="0" y="74"/>
                </a:cubicBezTo>
                <a:cubicBezTo>
                  <a:pt x="0" y="19"/>
                  <a:pt x="0" y="19"/>
                  <a:pt x="0" y="19"/>
                </a:cubicBezTo>
                <a:cubicBezTo>
                  <a:pt x="0" y="9"/>
                  <a:pt x="8" y="0"/>
                  <a:pt x="18" y="0"/>
                </a:cubicBezTo>
                <a:cubicBezTo>
                  <a:pt x="232" y="0"/>
                  <a:pt x="232" y="0"/>
                  <a:pt x="232" y="0"/>
                </a:cubicBezTo>
                <a:cubicBezTo>
                  <a:pt x="242" y="0"/>
                  <a:pt x="249" y="9"/>
                  <a:pt x="249" y="19"/>
                </a:cubicBezTo>
                <a:lnTo>
                  <a:pt x="249" y="74"/>
                </a:lnTo>
                <a:close/>
              </a:path>
            </a:pathLst>
          </a:custGeom>
          <a:solidFill>
            <a:srgbClr val="D7E2E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sz="1400">
              <a:latin typeface="Myriad Pro" pitchFamily="34" charset="0"/>
              <a:ea typeface="ＭＳ Ｐゴシック" pitchFamily="34" charset="-128"/>
            </a:endParaRPr>
          </a:p>
        </p:txBody>
      </p:sp>
      <p:sp>
        <p:nvSpPr>
          <p:cNvPr id="545897" name="Rectangle 105"/>
          <p:cNvSpPr>
            <a:spLocks noChangeArrowheads="1"/>
          </p:cNvSpPr>
          <p:nvPr/>
        </p:nvSpPr>
        <p:spPr bwMode="auto">
          <a:xfrm>
            <a:off x="4572000" y="1980784"/>
            <a:ext cx="2133600" cy="58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600" i="1" dirty="0">
                <a:latin typeface="Myriad Pro" pitchFamily="34" charset="0"/>
                <a:ea typeface="ＭＳ Ｐゴシック" pitchFamily="34" charset="-128"/>
              </a:rPr>
              <a:t>A positive demand shock...</a:t>
            </a:r>
          </a:p>
        </p:txBody>
      </p:sp>
      <p:sp>
        <p:nvSpPr>
          <p:cNvPr id="545898" name="Line 106"/>
          <p:cNvSpPr>
            <a:spLocks noChangeShapeType="1"/>
          </p:cNvSpPr>
          <p:nvPr/>
        </p:nvSpPr>
        <p:spPr bwMode="auto">
          <a:xfrm flipH="1">
            <a:off x="2735263" y="3963572"/>
            <a:ext cx="1420812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45899" name="Line 107"/>
          <p:cNvSpPr>
            <a:spLocks noChangeShapeType="1"/>
          </p:cNvSpPr>
          <p:nvPr/>
        </p:nvSpPr>
        <p:spPr bwMode="auto">
          <a:xfrm>
            <a:off x="4232275" y="4066759"/>
            <a:ext cx="0" cy="137795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45903" name="Rectangle 111"/>
          <p:cNvSpPr>
            <a:spLocks noGrp="1" noRot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spc="0" dirty="0"/>
              <a:t>Shifts of Aggregate Demand: Short-Run Effects</a:t>
            </a:r>
          </a:p>
        </p:txBody>
      </p:sp>
    </p:spTree>
    <p:extLst>
      <p:ext uri="{BB962C8B-B14F-4D97-AF65-F5344CB8AC3E}">
        <p14:creationId xmlns="" xmlns:p14="http://schemas.microsoft.com/office/powerpoint/2010/main" val="3428185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458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5833 0.07222 L 0.0033 0.00277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5458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73" y="-34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458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458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5458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5458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458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458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458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458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458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458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458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458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458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458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0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458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5890" grpId="0" animBg="1"/>
      <p:bldP spid="545890" grpId="1" animBg="1"/>
      <p:bldP spid="545845" grpId="0" animBg="1"/>
      <p:bldP spid="545846" grpId="0" animBg="1"/>
      <p:bldP spid="545847" grpId="0" animBg="1"/>
      <p:bldP spid="545848" grpId="0" animBg="1"/>
      <p:bldP spid="545877" grpId="0"/>
      <p:bldP spid="545878" grpId="0" animBg="1"/>
      <p:bldP spid="545880" grpId="0" animBg="1"/>
      <p:bldP spid="545881" grpId="0" animBg="1"/>
      <p:bldP spid="545882" grpId="0"/>
      <p:bldP spid="545885" grpId="0" animBg="1"/>
      <p:bldP spid="545887" grpId="0"/>
      <p:bldP spid="545891" grpId="0"/>
      <p:bldP spid="545898" grpId="0" animBg="1"/>
      <p:bldP spid="54589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Line 47"/>
          <p:cNvSpPr>
            <a:spLocks noChangeShapeType="1"/>
          </p:cNvSpPr>
          <p:nvPr/>
        </p:nvSpPr>
        <p:spPr bwMode="auto">
          <a:xfrm flipV="1">
            <a:off x="2835274" y="2810930"/>
            <a:ext cx="2727326" cy="2587624"/>
          </a:xfrm>
          <a:prstGeom prst="line">
            <a:avLst/>
          </a:prstGeom>
          <a:noFill/>
          <a:ln w="38100">
            <a:solidFill>
              <a:srgbClr val="FAC0BF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9" name="Line 243"/>
          <p:cNvSpPr>
            <a:spLocks noChangeShapeType="1"/>
          </p:cNvSpPr>
          <p:nvPr/>
        </p:nvSpPr>
        <p:spPr bwMode="auto">
          <a:xfrm flipV="1">
            <a:off x="3318933" y="3254085"/>
            <a:ext cx="2570162" cy="2403930"/>
          </a:xfrm>
          <a:prstGeom prst="line">
            <a:avLst/>
          </a:prstGeom>
          <a:noFill/>
          <a:ln w="38100">
            <a:solidFill>
              <a:srgbClr val="EE313C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47842" name="Freeform 347"/>
          <p:cNvSpPr>
            <a:spLocks/>
          </p:cNvSpPr>
          <p:nvPr/>
        </p:nvSpPr>
        <p:spPr bwMode="auto">
          <a:xfrm>
            <a:off x="6477000" y="4264025"/>
            <a:ext cx="1752600" cy="1162050"/>
          </a:xfrm>
          <a:custGeom>
            <a:avLst/>
            <a:gdLst>
              <a:gd name="T0" fmla="*/ 1081088 w 288"/>
              <a:gd name="T1" fmla="*/ 577979 h 173"/>
              <a:gd name="T2" fmla="*/ 1017274 w 288"/>
              <a:gd name="T3" fmla="*/ 649288 h 173"/>
              <a:gd name="T4" fmla="*/ 63814 w 288"/>
              <a:gd name="T5" fmla="*/ 649288 h 173"/>
              <a:gd name="T6" fmla="*/ 0 w 288"/>
              <a:gd name="T7" fmla="*/ 577979 h 173"/>
              <a:gd name="T8" fmla="*/ 0 w 288"/>
              <a:gd name="T9" fmla="*/ 71309 h 173"/>
              <a:gd name="T10" fmla="*/ 63814 w 288"/>
              <a:gd name="T11" fmla="*/ 0 h 173"/>
              <a:gd name="T12" fmla="*/ 1017274 w 288"/>
              <a:gd name="T13" fmla="*/ 0 h 173"/>
              <a:gd name="T14" fmla="*/ 1081088 w 288"/>
              <a:gd name="T15" fmla="*/ 71309 h 173"/>
              <a:gd name="T16" fmla="*/ 1081088 w 288"/>
              <a:gd name="T17" fmla="*/ 577979 h 173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288"/>
              <a:gd name="T28" fmla="*/ 0 h 173"/>
              <a:gd name="T29" fmla="*/ 288 w 288"/>
              <a:gd name="T30" fmla="*/ 173 h 173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288" h="173">
                <a:moveTo>
                  <a:pt x="288" y="154"/>
                </a:moveTo>
                <a:cubicBezTo>
                  <a:pt x="288" y="165"/>
                  <a:pt x="280" y="173"/>
                  <a:pt x="271" y="173"/>
                </a:cubicBezTo>
                <a:cubicBezTo>
                  <a:pt x="17" y="173"/>
                  <a:pt x="17" y="173"/>
                  <a:pt x="17" y="173"/>
                </a:cubicBezTo>
                <a:cubicBezTo>
                  <a:pt x="7" y="173"/>
                  <a:pt x="0" y="165"/>
                  <a:pt x="0" y="154"/>
                </a:cubicBezTo>
                <a:cubicBezTo>
                  <a:pt x="0" y="19"/>
                  <a:pt x="0" y="19"/>
                  <a:pt x="0" y="19"/>
                </a:cubicBezTo>
                <a:cubicBezTo>
                  <a:pt x="0" y="9"/>
                  <a:pt x="7" y="0"/>
                  <a:pt x="17" y="0"/>
                </a:cubicBezTo>
                <a:cubicBezTo>
                  <a:pt x="271" y="0"/>
                  <a:pt x="271" y="0"/>
                  <a:pt x="271" y="0"/>
                </a:cubicBezTo>
                <a:cubicBezTo>
                  <a:pt x="280" y="0"/>
                  <a:pt x="288" y="9"/>
                  <a:pt x="288" y="19"/>
                </a:cubicBezTo>
                <a:lnTo>
                  <a:pt x="288" y="154"/>
                </a:lnTo>
                <a:close/>
              </a:path>
            </a:pathLst>
          </a:custGeom>
          <a:solidFill>
            <a:srgbClr val="D7E2E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sz="1400">
              <a:latin typeface="Myriad Pro" pitchFamily="34" charset="0"/>
              <a:ea typeface="ＭＳ Ｐゴシック" pitchFamily="34" charset="-128"/>
            </a:endParaRPr>
          </a:p>
        </p:txBody>
      </p:sp>
      <p:sp>
        <p:nvSpPr>
          <p:cNvPr id="547859" name="Rectangle 19"/>
          <p:cNvSpPr>
            <a:spLocks noGrp="1" noRot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spc="0" dirty="0"/>
              <a:t>Shifts of the </a:t>
            </a:r>
            <a:r>
              <a:rPr lang="en-US" sz="4000" i="1" spc="0" dirty="0"/>
              <a:t>SRAS</a:t>
            </a:r>
            <a:r>
              <a:rPr lang="en-US" sz="4000" spc="0" dirty="0"/>
              <a:t> Curve</a:t>
            </a:r>
          </a:p>
        </p:txBody>
      </p:sp>
      <p:sp>
        <p:nvSpPr>
          <p:cNvPr id="547886" name="Rectangle 253"/>
          <p:cNvSpPr>
            <a:spLocks noChangeArrowheads="1"/>
          </p:cNvSpPr>
          <p:nvPr/>
        </p:nvSpPr>
        <p:spPr bwMode="auto">
          <a:xfrm>
            <a:off x="3962400" y="5864225"/>
            <a:ext cx="187552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400" i="1" dirty="0" smtClean="0">
                <a:solidFill>
                  <a:srgbClr val="000000"/>
                </a:solidFill>
                <a:latin typeface="Myriad Pro" pitchFamily="34" charset="0"/>
                <a:ea typeface="ＭＳ Ｐゴシック" pitchFamily="34" charset="-128"/>
              </a:rPr>
              <a:t>Y</a:t>
            </a:r>
            <a:r>
              <a:rPr lang="en-US" sz="1400" baseline="-25000" dirty="0" smtClean="0">
                <a:solidFill>
                  <a:srgbClr val="000000"/>
                </a:solidFill>
                <a:latin typeface="Myriad Pro" pitchFamily="34" charset="0"/>
                <a:ea typeface="ＭＳ Ｐゴシック" pitchFamily="34" charset="-128"/>
              </a:rPr>
              <a:t>1</a:t>
            </a:r>
            <a:endParaRPr lang="en-US" sz="1400" i="1" dirty="0">
              <a:latin typeface="Myriad Pro" pitchFamily="34" charset="0"/>
              <a:ea typeface="ＭＳ Ｐゴシック" pitchFamily="34" charset="-128"/>
            </a:endParaRPr>
          </a:p>
        </p:txBody>
      </p:sp>
      <p:sp>
        <p:nvSpPr>
          <p:cNvPr id="547889" name="Line 242"/>
          <p:cNvSpPr>
            <a:spLocks noChangeShapeType="1"/>
          </p:cNvSpPr>
          <p:nvPr/>
        </p:nvSpPr>
        <p:spPr bwMode="auto">
          <a:xfrm flipH="1" flipV="1">
            <a:off x="3352798" y="2968623"/>
            <a:ext cx="1251215" cy="2457451"/>
          </a:xfrm>
          <a:prstGeom prst="line">
            <a:avLst/>
          </a:prstGeom>
          <a:noFill/>
          <a:ln w="38100">
            <a:solidFill>
              <a:srgbClr val="3C5DAA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47890" name="Rectangle 419"/>
          <p:cNvSpPr>
            <a:spLocks noChangeArrowheads="1"/>
          </p:cNvSpPr>
          <p:nvPr/>
        </p:nvSpPr>
        <p:spPr bwMode="auto">
          <a:xfrm>
            <a:off x="4572000" y="5426075"/>
            <a:ext cx="250068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400" i="1" dirty="0">
                <a:solidFill>
                  <a:srgbClr val="000000"/>
                </a:solidFill>
                <a:latin typeface="Myriad Pro" pitchFamily="34" charset="0"/>
                <a:ea typeface="ＭＳ Ｐゴシック" pitchFamily="34" charset="-128"/>
              </a:rPr>
              <a:t>AD</a:t>
            </a:r>
            <a:endParaRPr lang="en-US" sz="1400" i="1" dirty="0">
              <a:latin typeface="Myriad Pro" pitchFamily="34" charset="0"/>
              <a:ea typeface="ＭＳ Ｐゴシック" pitchFamily="34" charset="-128"/>
            </a:endParaRPr>
          </a:p>
        </p:txBody>
      </p:sp>
      <p:sp>
        <p:nvSpPr>
          <p:cNvPr id="547891" name="Line 51"/>
          <p:cNvSpPr>
            <a:spLocks noChangeShapeType="1"/>
          </p:cNvSpPr>
          <p:nvPr/>
        </p:nvSpPr>
        <p:spPr bwMode="auto">
          <a:xfrm flipH="1">
            <a:off x="4019550" y="4340225"/>
            <a:ext cx="0" cy="14351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47892" name="Freeform 245"/>
          <p:cNvSpPr>
            <a:spLocks/>
          </p:cNvSpPr>
          <p:nvPr/>
        </p:nvSpPr>
        <p:spPr bwMode="auto">
          <a:xfrm>
            <a:off x="2530475" y="2663825"/>
            <a:ext cx="3405188" cy="3124200"/>
          </a:xfrm>
          <a:custGeom>
            <a:avLst/>
            <a:gdLst>
              <a:gd name="T0" fmla="*/ 2852738 w 1797"/>
              <a:gd name="T1" fmla="*/ 2309813 h 1455"/>
              <a:gd name="T2" fmla="*/ 0 w 1797"/>
              <a:gd name="T3" fmla="*/ 2309813 h 1455"/>
              <a:gd name="T4" fmla="*/ 0 w 1797"/>
              <a:gd name="T5" fmla="*/ 0 h 1455"/>
              <a:gd name="T6" fmla="*/ 0 60000 65536"/>
              <a:gd name="T7" fmla="*/ 0 60000 65536"/>
              <a:gd name="T8" fmla="*/ 0 60000 65536"/>
              <a:gd name="T9" fmla="*/ 0 w 1797"/>
              <a:gd name="T10" fmla="*/ 0 h 1455"/>
              <a:gd name="T11" fmla="*/ 1797 w 1797"/>
              <a:gd name="T12" fmla="*/ 1455 h 1455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797" h="1455">
                <a:moveTo>
                  <a:pt x="1797" y="1455"/>
                </a:moveTo>
                <a:lnTo>
                  <a:pt x="0" y="1455"/>
                </a:lnTo>
                <a:lnTo>
                  <a:pt x="0" y="0"/>
                </a:lnTo>
              </a:path>
            </a:pathLst>
          </a:custGeom>
          <a:noFill/>
          <a:ln w="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sz="1400">
              <a:latin typeface="Myriad Pro" pitchFamily="34" charset="0"/>
              <a:ea typeface="ＭＳ Ｐゴシック" pitchFamily="34" charset="-128"/>
            </a:endParaRPr>
          </a:p>
        </p:txBody>
      </p:sp>
      <p:sp>
        <p:nvSpPr>
          <p:cNvPr id="547893" name="Rectangle 257"/>
          <p:cNvSpPr>
            <a:spLocks noChangeArrowheads="1"/>
          </p:cNvSpPr>
          <p:nvPr/>
        </p:nvSpPr>
        <p:spPr bwMode="auto">
          <a:xfrm>
            <a:off x="4419600" y="4645025"/>
            <a:ext cx="187552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400" i="1" dirty="0" smtClean="0">
                <a:solidFill>
                  <a:srgbClr val="000000"/>
                </a:solidFill>
                <a:latin typeface="Myriad Pro" pitchFamily="34" charset="0"/>
                <a:ea typeface="ＭＳ Ｐゴシック" pitchFamily="34" charset="-128"/>
              </a:rPr>
              <a:t>E</a:t>
            </a:r>
            <a:r>
              <a:rPr lang="en-US" sz="1400" baseline="-25000" dirty="0" smtClean="0">
                <a:solidFill>
                  <a:srgbClr val="000000"/>
                </a:solidFill>
                <a:latin typeface="Myriad Pro" pitchFamily="34" charset="0"/>
                <a:ea typeface="ＭＳ Ｐゴシック" pitchFamily="34" charset="-128"/>
              </a:rPr>
              <a:t>2</a:t>
            </a:r>
            <a:endParaRPr lang="en-US" sz="1400" i="1" dirty="0">
              <a:latin typeface="Myriad Pro" pitchFamily="34" charset="0"/>
              <a:ea typeface="ＭＳ Ｐゴシック" pitchFamily="34" charset="-128"/>
            </a:endParaRPr>
          </a:p>
        </p:txBody>
      </p:sp>
      <p:sp>
        <p:nvSpPr>
          <p:cNvPr id="547894" name="Rectangle 258"/>
          <p:cNvSpPr>
            <a:spLocks noChangeArrowheads="1"/>
          </p:cNvSpPr>
          <p:nvPr/>
        </p:nvSpPr>
        <p:spPr bwMode="auto">
          <a:xfrm flipH="1">
            <a:off x="4495800" y="4721225"/>
            <a:ext cx="152400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400" dirty="0">
                <a:solidFill>
                  <a:srgbClr val="000000"/>
                </a:solidFill>
                <a:latin typeface="Myriad Pro" pitchFamily="34" charset="0"/>
                <a:ea typeface="ＭＳ Ｐゴシック" pitchFamily="34" charset="-128"/>
              </a:rPr>
              <a:t> </a:t>
            </a:r>
            <a:endParaRPr lang="en-US" sz="1400" dirty="0">
              <a:latin typeface="Myriad Pro" pitchFamily="34" charset="0"/>
              <a:ea typeface="ＭＳ Ｐゴシック" pitchFamily="34" charset="-128"/>
            </a:endParaRPr>
          </a:p>
        </p:txBody>
      </p:sp>
      <p:sp>
        <p:nvSpPr>
          <p:cNvPr id="547895" name="Rectangle 259"/>
          <p:cNvSpPr>
            <a:spLocks noChangeArrowheads="1"/>
          </p:cNvSpPr>
          <p:nvPr/>
        </p:nvSpPr>
        <p:spPr bwMode="auto">
          <a:xfrm>
            <a:off x="3967163" y="3862388"/>
            <a:ext cx="187552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400" i="1" dirty="0" smtClean="0">
                <a:solidFill>
                  <a:srgbClr val="000000"/>
                </a:solidFill>
                <a:latin typeface="Myriad Pro" pitchFamily="34" charset="0"/>
                <a:ea typeface="ＭＳ Ｐゴシック" pitchFamily="34" charset="-128"/>
              </a:rPr>
              <a:t>E</a:t>
            </a:r>
            <a:r>
              <a:rPr lang="en-US" sz="1400" baseline="-25000" dirty="0">
                <a:solidFill>
                  <a:srgbClr val="000000"/>
                </a:solidFill>
                <a:latin typeface="Myriad Pro" pitchFamily="34" charset="0"/>
                <a:ea typeface="ＭＳ Ｐゴシック" pitchFamily="34" charset="-128"/>
              </a:rPr>
              <a:t>1</a:t>
            </a:r>
            <a:endParaRPr lang="en-US" sz="1400" i="1" dirty="0">
              <a:latin typeface="Myriad Pro" pitchFamily="34" charset="0"/>
              <a:ea typeface="ＭＳ Ｐゴシック" pitchFamily="34" charset="-128"/>
            </a:endParaRPr>
          </a:p>
        </p:txBody>
      </p:sp>
      <p:sp>
        <p:nvSpPr>
          <p:cNvPr id="547897" name="Oval 267"/>
          <p:cNvSpPr>
            <a:spLocks noChangeArrowheads="1"/>
          </p:cNvSpPr>
          <p:nvPr/>
        </p:nvSpPr>
        <p:spPr bwMode="auto">
          <a:xfrm>
            <a:off x="3976688" y="4241800"/>
            <a:ext cx="88900" cy="101600"/>
          </a:xfrm>
          <a:prstGeom prst="ellipse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sz="1400">
              <a:latin typeface="Myriad Pro" pitchFamily="34" charset="0"/>
              <a:ea typeface="ＭＳ Ｐゴシック" pitchFamily="34" charset="-128"/>
            </a:endParaRPr>
          </a:p>
        </p:txBody>
      </p:sp>
      <p:sp>
        <p:nvSpPr>
          <p:cNvPr id="547898" name="Rectangle 426"/>
          <p:cNvSpPr>
            <a:spLocks noChangeArrowheads="1"/>
          </p:cNvSpPr>
          <p:nvPr/>
        </p:nvSpPr>
        <p:spPr bwMode="auto">
          <a:xfrm>
            <a:off x="2266950" y="4090988"/>
            <a:ext cx="187552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400" i="1" dirty="0" smtClean="0">
                <a:solidFill>
                  <a:srgbClr val="000000"/>
                </a:solidFill>
                <a:latin typeface="Myriad Pro" pitchFamily="34" charset="0"/>
                <a:ea typeface="ＭＳ Ｐゴシック" pitchFamily="34" charset="-128"/>
              </a:rPr>
              <a:t>P</a:t>
            </a:r>
            <a:r>
              <a:rPr lang="en-US" sz="1400" baseline="-25000" dirty="0" smtClean="0">
                <a:solidFill>
                  <a:srgbClr val="000000"/>
                </a:solidFill>
                <a:latin typeface="Myriad Pro" pitchFamily="34" charset="0"/>
                <a:ea typeface="ＭＳ Ｐゴシック" pitchFamily="34" charset="-128"/>
              </a:rPr>
              <a:t>1</a:t>
            </a:r>
            <a:endParaRPr lang="en-US" sz="1400" i="1" dirty="0">
              <a:latin typeface="Myriad Pro" pitchFamily="34" charset="0"/>
              <a:ea typeface="ＭＳ Ｐゴシック" pitchFamily="34" charset="-128"/>
            </a:endParaRPr>
          </a:p>
        </p:txBody>
      </p:sp>
      <p:sp>
        <p:nvSpPr>
          <p:cNvPr id="547900" name="Rectangle 60"/>
          <p:cNvSpPr>
            <a:spLocks noChangeArrowheads="1"/>
          </p:cNvSpPr>
          <p:nvPr/>
        </p:nvSpPr>
        <p:spPr bwMode="auto">
          <a:xfrm>
            <a:off x="5105400" y="5864225"/>
            <a:ext cx="14478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800" b="1">
                <a:latin typeface="Myriad Pro" pitchFamily="34" charset="0"/>
                <a:ea typeface="ＭＳ Ｐゴシック" pitchFamily="34" charset="-128"/>
              </a:rPr>
              <a:t>Real GDP</a:t>
            </a:r>
          </a:p>
        </p:txBody>
      </p:sp>
      <p:sp>
        <p:nvSpPr>
          <p:cNvPr id="547901" name="Rectangle 61"/>
          <p:cNvSpPr>
            <a:spLocks noChangeArrowheads="1"/>
          </p:cNvSpPr>
          <p:nvPr/>
        </p:nvSpPr>
        <p:spPr bwMode="auto">
          <a:xfrm>
            <a:off x="1371600" y="2054225"/>
            <a:ext cx="1547813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800" b="1">
                <a:latin typeface="Myriad Pro" pitchFamily="34" charset="0"/>
                <a:ea typeface="ＭＳ Ｐゴシック" pitchFamily="34" charset="-128"/>
              </a:rPr>
              <a:t>Aggregate price level</a:t>
            </a:r>
          </a:p>
        </p:txBody>
      </p:sp>
      <p:sp>
        <p:nvSpPr>
          <p:cNvPr id="547903" name="Line 63"/>
          <p:cNvSpPr>
            <a:spLocks noChangeShapeType="1"/>
          </p:cNvSpPr>
          <p:nvPr/>
        </p:nvSpPr>
        <p:spPr bwMode="auto">
          <a:xfrm flipH="1">
            <a:off x="2541588" y="4276725"/>
            <a:ext cx="1420812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47906" name="Rectangle 428"/>
          <p:cNvSpPr>
            <a:spLocks noChangeArrowheads="1"/>
          </p:cNvSpPr>
          <p:nvPr/>
        </p:nvSpPr>
        <p:spPr bwMode="auto">
          <a:xfrm>
            <a:off x="2266950" y="4700588"/>
            <a:ext cx="187552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400" i="1" dirty="0" smtClean="0">
                <a:solidFill>
                  <a:srgbClr val="000000"/>
                </a:solidFill>
                <a:latin typeface="Myriad Pro" pitchFamily="34" charset="0"/>
                <a:ea typeface="ＭＳ Ｐゴシック" pitchFamily="34" charset="-128"/>
              </a:rPr>
              <a:t>P</a:t>
            </a:r>
            <a:r>
              <a:rPr lang="en-US" sz="1400" baseline="-25000" dirty="0">
                <a:solidFill>
                  <a:srgbClr val="000000"/>
                </a:solidFill>
                <a:latin typeface="Myriad Pro" pitchFamily="34" charset="0"/>
                <a:ea typeface="ＭＳ Ｐゴシック" pitchFamily="34" charset="-128"/>
              </a:rPr>
              <a:t>2</a:t>
            </a:r>
            <a:endParaRPr lang="en-US" sz="1400" i="1" dirty="0">
              <a:latin typeface="Myriad Pro" pitchFamily="34" charset="0"/>
              <a:ea typeface="ＭＳ Ｐゴシック" pitchFamily="34" charset="-128"/>
            </a:endParaRPr>
          </a:p>
        </p:txBody>
      </p:sp>
      <p:sp>
        <p:nvSpPr>
          <p:cNvPr id="547908" name="Line 247"/>
          <p:cNvSpPr>
            <a:spLocks noChangeShapeType="1"/>
          </p:cNvSpPr>
          <p:nvPr/>
        </p:nvSpPr>
        <p:spPr bwMode="auto">
          <a:xfrm flipV="1">
            <a:off x="4038600" y="6245225"/>
            <a:ext cx="300038" cy="3175"/>
          </a:xfrm>
          <a:prstGeom prst="line">
            <a:avLst/>
          </a:prstGeom>
          <a:noFill/>
          <a:ln w="0">
            <a:solidFill>
              <a:srgbClr val="000000"/>
            </a:solidFill>
            <a:miter lim="800000"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47909" name="Rectangle 251"/>
          <p:cNvSpPr>
            <a:spLocks noChangeArrowheads="1"/>
          </p:cNvSpPr>
          <p:nvPr/>
        </p:nvSpPr>
        <p:spPr bwMode="auto">
          <a:xfrm>
            <a:off x="4248150" y="5843588"/>
            <a:ext cx="187552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400" i="1" dirty="0" smtClean="0">
                <a:solidFill>
                  <a:srgbClr val="000000"/>
                </a:solidFill>
                <a:latin typeface="Myriad Pro" pitchFamily="34" charset="0"/>
                <a:ea typeface="ＭＳ Ｐゴシック" pitchFamily="34" charset="-128"/>
              </a:rPr>
              <a:t>Y</a:t>
            </a:r>
            <a:r>
              <a:rPr lang="en-US" sz="1400" baseline="-25000" dirty="0" smtClean="0">
                <a:solidFill>
                  <a:srgbClr val="000000"/>
                </a:solidFill>
                <a:latin typeface="Myriad Pro" pitchFamily="34" charset="0"/>
                <a:ea typeface="ＭＳ Ｐゴシック" pitchFamily="34" charset="-128"/>
              </a:rPr>
              <a:t>2</a:t>
            </a:r>
            <a:endParaRPr lang="en-US" sz="1400" i="1" dirty="0">
              <a:latin typeface="Myriad Pro" pitchFamily="34" charset="0"/>
              <a:ea typeface="ＭＳ Ｐゴシック" pitchFamily="34" charset="-128"/>
            </a:endParaRPr>
          </a:p>
        </p:txBody>
      </p:sp>
      <p:sp>
        <p:nvSpPr>
          <p:cNvPr id="547911" name="Line 71"/>
          <p:cNvSpPr>
            <a:spLocks noChangeShapeType="1"/>
          </p:cNvSpPr>
          <p:nvPr/>
        </p:nvSpPr>
        <p:spPr bwMode="auto">
          <a:xfrm>
            <a:off x="4267200" y="4797425"/>
            <a:ext cx="0" cy="1014413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47912" name="Oval 345"/>
          <p:cNvSpPr>
            <a:spLocks noChangeArrowheads="1"/>
          </p:cNvSpPr>
          <p:nvPr/>
        </p:nvSpPr>
        <p:spPr bwMode="auto">
          <a:xfrm>
            <a:off x="4228042" y="4729692"/>
            <a:ext cx="88900" cy="100013"/>
          </a:xfrm>
          <a:prstGeom prst="ellipse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sz="1400">
              <a:latin typeface="Myriad Pro" pitchFamily="34" charset="0"/>
              <a:ea typeface="ＭＳ Ｐゴシック" pitchFamily="34" charset="-128"/>
            </a:endParaRPr>
          </a:p>
        </p:txBody>
      </p:sp>
      <p:sp>
        <p:nvSpPr>
          <p:cNvPr id="547913" name="Line 73"/>
          <p:cNvSpPr>
            <a:spLocks noChangeShapeType="1"/>
          </p:cNvSpPr>
          <p:nvPr/>
        </p:nvSpPr>
        <p:spPr bwMode="auto">
          <a:xfrm flipH="1">
            <a:off x="2590800" y="4780491"/>
            <a:ext cx="1676400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47915" name="Line 247"/>
          <p:cNvSpPr>
            <a:spLocks noChangeShapeType="1"/>
          </p:cNvSpPr>
          <p:nvPr/>
        </p:nvSpPr>
        <p:spPr bwMode="auto">
          <a:xfrm rot="5400000">
            <a:off x="2060575" y="4489450"/>
            <a:ext cx="300038" cy="3175"/>
          </a:xfrm>
          <a:prstGeom prst="line">
            <a:avLst/>
          </a:prstGeom>
          <a:noFill/>
          <a:ln w="0">
            <a:solidFill>
              <a:srgbClr val="000000"/>
            </a:solidFill>
            <a:miter lim="800000"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547918" name="Group 78"/>
          <p:cNvGrpSpPr>
            <a:grpSpLocks/>
          </p:cNvGrpSpPr>
          <p:nvPr/>
        </p:nvGrpSpPr>
        <p:grpSpPr bwMode="auto">
          <a:xfrm rot="10800000">
            <a:off x="4114800" y="4187825"/>
            <a:ext cx="295275" cy="409575"/>
            <a:chOff x="3031" y="3511"/>
            <a:chExt cx="186" cy="258"/>
          </a:xfrm>
        </p:grpSpPr>
        <p:sp>
          <p:nvSpPr>
            <p:cNvPr id="547919" name="Freeform 412"/>
            <p:cNvSpPr>
              <a:spLocks/>
            </p:cNvSpPr>
            <p:nvPr/>
          </p:nvSpPr>
          <p:spPr bwMode="auto">
            <a:xfrm rot="6365449">
              <a:off x="3031" y="3511"/>
              <a:ext cx="79" cy="80"/>
            </a:xfrm>
            <a:custGeom>
              <a:avLst/>
              <a:gdLst>
                <a:gd name="T0" fmla="*/ 67355 w 28"/>
                <a:gd name="T1" fmla="*/ 37465 h 25"/>
                <a:gd name="T2" fmla="*/ 104775 w 28"/>
                <a:gd name="T3" fmla="*/ 52451 h 25"/>
                <a:gd name="T4" fmla="*/ 104775 w 28"/>
                <a:gd name="T5" fmla="*/ 52451 h 25"/>
                <a:gd name="T6" fmla="*/ 48646 w 28"/>
                <a:gd name="T7" fmla="*/ 71184 h 25"/>
                <a:gd name="T8" fmla="*/ 0 w 28"/>
                <a:gd name="T9" fmla="*/ 93663 h 25"/>
                <a:gd name="T10" fmla="*/ 33678 w 28"/>
                <a:gd name="T11" fmla="*/ 52451 h 25"/>
                <a:gd name="T12" fmla="*/ 59871 w 28"/>
                <a:gd name="T13" fmla="*/ 0 h 25"/>
                <a:gd name="T14" fmla="*/ 63613 w 28"/>
                <a:gd name="T15" fmla="*/ 0 h 25"/>
                <a:gd name="T16" fmla="*/ 67355 w 28"/>
                <a:gd name="T17" fmla="*/ 37465 h 2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8"/>
                <a:gd name="T28" fmla="*/ 0 h 25"/>
                <a:gd name="T29" fmla="*/ 28 w 28"/>
                <a:gd name="T30" fmla="*/ 25 h 25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8" h="25">
                  <a:moveTo>
                    <a:pt x="18" y="10"/>
                  </a:moveTo>
                  <a:cubicBezTo>
                    <a:pt x="28" y="14"/>
                    <a:pt x="28" y="14"/>
                    <a:pt x="28" y="14"/>
                  </a:cubicBezTo>
                  <a:cubicBezTo>
                    <a:pt x="28" y="14"/>
                    <a:pt x="28" y="14"/>
                    <a:pt x="28" y="14"/>
                  </a:cubicBezTo>
                  <a:cubicBezTo>
                    <a:pt x="13" y="19"/>
                    <a:pt x="13" y="19"/>
                    <a:pt x="13" y="19"/>
                  </a:cubicBezTo>
                  <a:cubicBezTo>
                    <a:pt x="9" y="21"/>
                    <a:pt x="4" y="23"/>
                    <a:pt x="0" y="25"/>
                  </a:cubicBezTo>
                  <a:cubicBezTo>
                    <a:pt x="3" y="21"/>
                    <a:pt x="6" y="18"/>
                    <a:pt x="9" y="14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lnTo>
                    <a:pt x="18" y="1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eaVert"/>
            <a:lstStyle/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sz="1400">
                <a:latin typeface="Myriad Pro" pitchFamily="34" charset="0"/>
                <a:ea typeface="ＭＳ Ｐゴシック" pitchFamily="34" charset="-128"/>
              </a:endParaRPr>
            </a:p>
          </p:txBody>
        </p:sp>
        <p:grpSp>
          <p:nvGrpSpPr>
            <p:cNvPr id="547920" name="Group 80"/>
            <p:cNvGrpSpPr>
              <a:grpSpLocks/>
            </p:cNvGrpSpPr>
            <p:nvPr/>
          </p:nvGrpSpPr>
          <p:grpSpPr bwMode="auto">
            <a:xfrm>
              <a:off x="3041" y="3577"/>
              <a:ext cx="176" cy="192"/>
              <a:chOff x="3041" y="3577"/>
              <a:chExt cx="176" cy="192"/>
            </a:xfrm>
          </p:grpSpPr>
          <p:sp>
            <p:nvSpPr>
              <p:cNvPr id="547921" name="Line 411"/>
              <p:cNvSpPr>
                <a:spLocks noChangeShapeType="1"/>
              </p:cNvSpPr>
              <p:nvPr/>
            </p:nvSpPr>
            <p:spPr bwMode="auto">
              <a:xfrm rot="6365449" flipH="1">
                <a:off x="3033" y="3585"/>
                <a:ext cx="192" cy="176"/>
              </a:xfrm>
              <a:prstGeom prst="line">
                <a:avLst/>
              </a:prstGeom>
              <a:noFill/>
              <a:ln w="19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7922" name="Freeform 413"/>
              <p:cNvSpPr>
                <a:spLocks/>
              </p:cNvSpPr>
              <p:nvPr/>
            </p:nvSpPr>
            <p:spPr bwMode="auto">
              <a:xfrm rot="6365449">
                <a:off x="3076" y="3600"/>
                <a:ext cx="79" cy="80"/>
              </a:xfrm>
              <a:custGeom>
                <a:avLst/>
                <a:gdLst>
                  <a:gd name="T0" fmla="*/ 71097 w 28"/>
                  <a:gd name="T1" fmla="*/ 37465 h 25"/>
                  <a:gd name="T2" fmla="*/ 104775 w 28"/>
                  <a:gd name="T3" fmla="*/ 48705 h 25"/>
                  <a:gd name="T4" fmla="*/ 104775 w 28"/>
                  <a:gd name="T5" fmla="*/ 48705 h 25"/>
                  <a:gd name="T6" fmla="*/ 52388 w 28"/>
                  <a:gd name="T7" fmla="*/ 67437 h 25"/>
                  <a:gd name="T8" fmla="*/ 0 w 28"/>
                  <a:gd name="T9" fmla="*/ 93663 h 25"/>
                  <a:gd name="T10" fmla="*/ 33678 w 28"/>
                  <a:gd name="T11" fmla="*/ 48705 h 25"/>
                  <a:gd name="T12" fmla="*/ 63613 w 28"/>
                  <a:gd name="T13" fmla="*/ 0 h 25"/>
                  <a:gd name="T14" fmla="*/ 63613 w 28"/>
                  <a:gd name="T15" fmla="*/ 0 h 25"/>
                  <a:gd name="T16" fmla="*/ 71097 w 28"/>
                  <a:gd name="T17" fmla="*/ 37465 h 2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28"/>
                  <a:gd name="T28" fmla="*/ 0 h 25"/>
                  <a:gd name="T29" fmla="*/ 28 w 28"/>
                  <a:gd name="T30" fmla="*/ 25 h 25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28" h="25">
                    <a:moveTo>
                      <a:pt x="19" y="10"/>
                    </a:moveTo>
                    <a:cubicBezTo>
                      <a:pt x="28" y="13"/>
                      <a:pt x="28" y="13"/>
                      <a:pt x="28" y="13"/>
                    </a:cubicBezTo>
                    <a:cubicBezTo>
                      <a:pt x="28" y="13"/>
                      <a:pt x="28" y="13"/>
                      <a:pt x="28" y="13"/>
                    </a:cubicBezTo>
                    <a:cubicBezTo>
                      <a:pt x="14" y="18"/>
                      <a:pt x="14" y="18"/>
                      <a:pt x="14" y="18"/>
                    </a:cubicBezTo>
                    <a:cubicBezTo>
                      <a:pt x="9" y="20"/>
                      <a:pt x="5" y="23"/>
                      <a:pt x="0" y="25"/>
                    </a:cubicBezTo>
                    <a:cubicBezTo>
                      <a:pt x="3" y="21"/>
                      <a:pt x="6" y="17"/>
                      <a:pt x="9" y="13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lnTo>
                      <a:pt x="19" y="1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eaVert"/>
              <a:lstStyle/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sz="1400">
                  <a:latin typeface="Myriad Pro" pitchFamily="34" charset="0"/>
                  <a:ea typeface="ＭＳ Ｐゴシック" pitchFamily="34" charset="-128"/>
                </a:endParaRPr>
              </a:p>
            </p:txBody>
          </p:sp>
        </p:grpSp>
      </p:grpSp>
      <p:sp>
        <p:nvSpPr>
          <p:cNvPr id="547929" name="Line 329"/>
          <p:cNvSpPr>
            <a:spLocks noChangeShapeType="1"/>
          </p:cNvSpPr>
          <p:nvPr/>
        </p:nvSpPr>
        <p:spPr bwMode="auto">
          <a:xfrm flipH="1" flipV="1">
            <a:off x="4191000" y="4264025"/>
            <a:ext cx="2317750" cy="793750"/>
          </a:xfrm>
          <a:prstGeom prst="line">
            <a:avLst/>
          </a:prstGeom>
          <a:noFill/>
          <a:ln w="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47930" name="Rectangle 90"/>
          <p:cNvSpPr>
            <a:spLocks noChangeArrowheads="1"/>
          </p:cNvSpPr>
          <p:nvPr/>
        </p:nvSpPr>
        <p:spPr bwMode="auto">
          <a:xfrm>
            <a:off x="6508750" y="4340225"/>
            <a:ext cx="2025650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600" i="1" dirty="0">
                <a:latin typeface="Myriad Pro" pitchFamily="34" charset="0"/>
                <a:ea typeface="ＭＳ Ｐゴシック" pitchFamily="34" charset="-128"/>
              </a:rPr>
              <a:t>...leads to </a:t>
            </a:r>
            <a:r>
              <a:rPr lang="en-US" sz="1600" i="1" dirty="0" smtClean="0">
                <a:latin typeface="Myriad Pro" pitchFamily="34" charset="0"/>
                <a:ea typeface="ＭＳ Ｐゴシック" pitchFamily="34" charset="-128"/>
              </a:rPr>
              <a:t>higher</a:t>
            </a:r>
            <a:endParaRPr lang="en-US" sz="1600" i="1" dirty="0">
              <a:latin typeface="Myriad Pro" pitchFamily="34" charset="0"/>
              <a:ea typeface="ＭＳ Ｐゴシック" pitchFamily="34" charset="-128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600" i="1" dirty="0">
                <a:latin typeface="Myriad Pro" pitchFamily="34" charset="0"/>
                <a:ea typeface="ＭＳ Ｐゴシック" pitchFamily="34" charset="-128"/>
              </a:rPr>
              <a:t>aggregate </a:t>
            </a:r>
            <a:r>
              <a:rPr lang="en-US" sz="1600" i="1" dirty="0" smtClean="0">
                <a:latin typeface="Myriad Pro" pitchFamily="34" charset="0"/>
                <a:ea typeface="ＭＳ Ｐゴシック" pitchFamily="34" charset="-128"/>
              </a:rPr>
              <a:t>output, lower </a:t>
            </a:r>
            <a:r>
              <a:rPr lang="en-US" sz="1600" i="1" dirty="0">
                <a:latin typeface="Myriad Pro" pitchFamily="34" charset="0"/>
                <a:ea typeface="ＭＳ Ｐゴシック" pitchFamily="34" charset="-128"/>
              </a:rPr>
              <a:t>aggregate price level.</a:t>
            </a:r>
          </a:p>
        </p:txBody>
      </p:sp>
      <p:sp>
        <p:nvSpPr>
          <p:cNvPr id="547932" name="Freeform 373"/>
          <p:cNvSpPr>
            <a:spLocks/>
          </p:cNvSpPr>
          <p:nvPr/>
        </p:nvSpPr>
        <p:spPr bwMode="auto">
          <a:xfrm>
            <a:off x="3200400" y="2057400"/>
            <a:ext cx="1676400" cy="609600"/>
          </a:xfrm>
          <a:custGeom>
            <a:avLst/>
            <a:gdLst>
              <a:gd name="T0" fmla="*/ 933450 w 249"/>
              <a:gd name="T1" fmla="*/ 277898 h 93"/>
              <a:gd name="T2" fmla="*/ 869720 w 249"/>
              <a:gd name="T3" fmla="*/ 349250 h 93"/>
              <a:gd name="T4" fmla="*/ 67478 w 249"/>
              <a:gd name="T5" fmla="*/ 349250 h 93"/>
              <a:gd name="T6" fmla="*/ 0 w 249"/>
              <a:gd name="T7" fmla="*/ 277898 h 93"/>
              <a:gd name="T8" fmla="*/ 0 w 249"/>
              <a:gd name="T9" fmla="*/ 71352 h 93"/>
              <a:gd name="T10" fmla="*/ 67478 w 249"/>
              <a:gd name="T11" fmla="*/ 0 h 93"/>
              <a:gd name="T12" fmla="*/ 869720 w 249"/>
              <a:gd name="T13" fmla="*/ 0 h 93"/>
              <a:gd name="T14" fmla="*/ 933450 w 249"/>
              <a:gd name="T15" fmla="*/ 71352 h 93"/>
              <a:gd name="T16" fmla="*/ 933450 w 249"/>
              <a:gd name="T17" fmla="*/ 277898 h 93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249"/>
              <a:gd name="T28" fmla="*/ 0 h 93"/>
              <a:gd name="T29" fmla="*/ 249 w 249"/>
              <a:gd name="T30" fmla="*/ 93 h 93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249" h="93">
                <a:moveTo>
                  <a:pt x="249" y="74"/>
                </a:moveTo>
                <a:cubicBezTo>
                  <a:pt x="249" y="85"/>
                  <a:pt x="242" y="93"/>
                  <a:pt x="232" y="93"/>
                </a:cubicBezTo>
                <a:cubicBezTo>
                  <a:pt x="18" y="93"/>
                  <a:pt x="18" y="93"/>
                  <a:pt x="18" y="93"/>
                </a:cubicBezTo>
                <a:cubicBezTo>
                  <a:pt x="8" y="93"/>
                  <a:pt x="0" y="85"/>
                  <a:pt x="0" y="74"/>
                </a:cubicBezTo>
                <a:cubicBezTo>
                  <a:pt x="0" y="19"/>
                  <a:pt x="0" y="19"/>
                  <a:pt x="0" y="19"/>
                </a:cubicBezTo>
                <a:cubicBezTo>
                  <a:pt x="0" y="9"/>
                  <a:pt x="8" y="0"/>
                  <a:pt x="18" y="0"/>
                </a:cubicBezTo>
                <a:cubicBezTo>
                  <a:pt x="232" y="0"/>
                  <a:pt x="232" y="0"/>
                  <a:pt x="232" y="0"/>
                </a:cubicBezTo>
                <a:cubicBezTo>
                  <a:pt x="242" y="0"/>
                  <a:pt x="249" y="9"/>
                  <a:pt x="249" y="19"/>
                </a:cubicBezTo>
                <a:lnTo>
                  <a:pt x="249" y="74"/>
                </a:lnTo>
                <a:close/>
              </a:path>
            </a:pathLst>
          </a:custGeom>
          <a:solidFill>
            <a:srgbClr val="D7E2E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sz="1400">
              <a:latin typeface="Myriad Pro" pitchFamily="34" charset="0"/>
              <a:ea typeface="ＭＳ Ｐゴシック" pitchFamily="34" charset="-128"/>
            </a:endParaRPr>
          </a:p>
        </p:txBody>
      </p:sp>
      <p:sp>
        <p:nvSpPr>
          <p:cNvPr id="547933" name="Rectangle 93"/>
          <p:cNvSpPr>
            <a:spLocks noChangeArrowheads="1"/>
          </p:cNvSpPr>
          <p:nvPr/>
        </p:nvSpPr>
        <p:spPr bwMode="auto">
          <a:xfrm>
            <a:off x="3200400" y="2057400"/>
            <a:ext cx="2133600" cy="58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600" i="1">
                <a:latin typeface="Myriad Pro" pitchFamily="34" charset="0"/>
                <a:ea typeface="ＭＳ Ｐゴシック" pitchFamily="34" charset="-128"/>
              </a:rPr>
              <a:t>A positive supply shock...</a:t>
            </a:r>
          </a:p>
        </p:txBody>
      </p:sp>
      <p:sp>
        <p:nvSpPr>
          <p:cNvPr id="95" name="Rectangle 79"/>
          <p:cNvSpPr>
            <a:spLocks noChangeArrowheads="1"/>
          </p:cNvSpPr>
          <p:nvPr/>
        </p:nvSpPr>
        <p:spPr bwMode="auto">
          <a:xfrm>
            <a:off x="116889" y="1066800"/>
            <a:ext cx="9027112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2400" b="1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yriad Pro" pitchFamily="34" charset="0"/>
                <a:ea typeface="ＭＳ Ｐゴシック" pitchFamily="34" charset="-128"/>
              </a:rPr>
              <a:t>A </a:t>
            </a:r>
            <a:r>
              <a:rPr lang="en-US" sz="2400" b="1" i="1" dirty="0" smtClean="0">
                <a:solidFill>
                  <a:srgbClr val="FF0000"/>
                </a:solidFill>
                <a:latin typeface="Myriad Pro" pitchFamily="34" charset="0"/>
                <a:ea typeface="ＭＳ Ｐゴシック" pitchFamily="34" charset="-128"/>
              </a:rPr>
              <a:t>positive supply shock</a:t>
            </a:r>
            <a:r>
              <a:rPr lang="en-US" sz="2400" b="1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yriad Pro" pitchFamily="34" charset="0"/>
                <a:ea typeface="ＭＳ Ｐゴシック" pitchFamily="34" charset="-128"/>
              </a:rPr>
              <a:t>: a decrease in oil price, or increase in productivity due to technology</a:t>
            </a:r>
            <a:endParaRPr lang="en-US" sz="2400" b="1" i="1" dirty="0">
              <a:solidFill>
                <a:schemeClr val="tx1">
                  <a:lumMod val="75000"/>
                  <a:lumOff val="25000"/>
                </a:schemeClr>
              </a:solidFill>
              <a:latin typeface="Myriad Pro" pitchFamily="34" charset="0"/>
              <a:ea typeface="ＭＳ Ｐゴシック" pitchFamily="34" charset="-128"/>
            </a:endParaRPr>
          </a:p>
        </p:txBody>
      </p:sp>
      <p:sp>
        <p:nvSpPr>
          <p:cNvPr id="97" name="Rectangle 261"/>
          <p:cNvSpPr>
            <a:spLocks noChangeArrowheads="1"/>
          </p:cNvSpPr>
          <p:nvPr/>
        </p:nvSpPr>
        <p:spPr bwMode="auto">
          <a:xfrm>
            <a:off x="5570536" y="2514600"/>
            <a:ext cx="754064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400" i="1" dirty="0" smtClean="0">
                <a:solidFill>
                  <a:srgbClr val="000000"/>
                </a:solidFill>
                <a:latin typeface="Myriad Pro" pitchFamily="34" charset="0"/>
                <a:ea typeface="ＭＳ Ｐゴシック" pitchFamily="34" charset="-128"/>
              </a:rPr>
              <a:t>SRAS</a:t>
            </a:r>
            <a:r>
              <a:rPr lang="en-US" sz="1400" baseline="-25000" dirty="0" smtClean="0">
                <a:solidFill>
                  <a:srgbClr val="000000"/>
                </a:solidFill>
                <a:latin typeface="Myriad Pro" pitchFamily="34" charset="0"/>
                <a:ea typeface="ＭＳ Ｐゴシック" pitchFamily="34" charset="-128"/>
              </a:rPr>
              <a:t>1</a:t>
            </a:r>
            <a:endParaRPr lang="en-US" sz="1400" baseline="-25000" dirty="0">
              <a:latin typeface="Myriad Pro" pitchFamily="34" charset="0"/>
              <a:ea typeface="ＭＳ Ｐゴシック" pitchFamily="34" charset="-128"/>
            </a:endParaRPr>
          </a:p>
        </p:txBody>
      </p:sp>
      <p:sp>
        <p:nvSpPr>
          <p:cNvPr id="98" name="Rectangle 261"/>
          <p:cNvSpPr>
            <a:spLocks noChangeArrowheads="1"/>
          </p:cNvSpPr>
          <p:nvPr/>
        </p:nvSpPr>
        <p:spPr bwMode="auto">
          <a:xfrm>
            <a:off x="5959475" y="2984956"/>
            <a:ext cx="746125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400" i="1" dirty="0" smtClean="0">
                <a:solidFill>
                  <a:srgbClr val="000000"/>
                </a:solidFill>
                <a:latin typeface="Myriad Pro" pitchFamily="34" charset="0"/>
                <a:ea typeface="ＭＳ Ｐゴシック" pitchFamily="34" charset="-128"/>
              </a:rPr>
              <a:t>SRAS</a:t>
            </a:r>
            <a:r>
              <a:rPr lang="en-US" sz="1400" baseline="-25000" dirty="0" smtClean="0">
                <a:solidFill>
                  <a:srgbClr val="000000"/>
                </a:solidFill>
                <a:latin typeface="Myriad Pro" pitchFamily="34" charset="0"/>
                <a:ea typeface="ＭＳ Ｐゴシック" pitchFamily="34" charset="-128"/>
              </a:rPr>
              <a:t>2</a:t>
            </a:r>
            <a:endParaRPr lang="en-US" sz="1400" baseline="-25000" dirty="0">
              <a:latin typeface="Myriad Pro" pitchFamily="34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673416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4.81481E-6 L -0.04063 -0.05995 " pathEditMode="relative" rAng="0" ptsTypes="AA">
                                      <p:cBhvr>
                                        <p:cTn id="9" dur="2000" spd="-100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31" y="-300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479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478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478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5479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479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479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5479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479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5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479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0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479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478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479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479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" grpId="0" animBg="1"/>
      <p:bldP spid="99" grpId="1" animBg="1"/>
      <p:bldP spid="547842" grpId="0" animBg="1"/>
      <p:bldP spid="547893" grpId="0"/>
      <p:bldP spid="547894" grpId="0"/>
      <p:bldP spid="547906" grpId="0"/>
      <p:bldP spid="547908" grpId="0" animBg="1"/>
      <p:bldP spid="547909" grpId="0"/>
      <p:bldP spid="547911" grpId="0" animBg="1"/>
      <p:bldP spid="547912" grpId="0" animBg="1"/>
      <p:bldP spid="547913" grpId="0" animBg="1"/>
      <p:bldP spid="547915" grpId="0" animBg="1"/>
      <p:bldP spid="547929" grpId="0" animBg="1"/>
      <p:bldP spid="547930" grpId="0"/>
      <p:bldP spid="9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844" name="Line 47"/>
          <p:cNvSpPr>
            <a:spLocks noChangeShapeType="1"/>
          </p:cNvSpPr>
          <p:nvPr/>
        </p:nvSpPr>
        <p:spPr bwMode="auto">
          <a:xfrm flipV="1">
            <a:off x="3292474" y="3048000"/>
            <a:ext cx="2727326" cy="2587624"/>
          </a:xfrm>
          <a:prstGeom prst="line">
            <a:avLst/>
          </a:prstGeom>
          <a:noFill/>
          <a:ln w="38100">
            <a:solidFill>
              <a:srgbClr val="FAC0BF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47845" name="Rectangle 428"/>
          <p:cNvSpPr>
            <a:spLocks noChangeArrowheads="1"/>
          </p:cNvSpPr>
          <p:nvPr/>
        </p:nvSpPr>
        <p:spPr bwMode="auto">
          <a:xfrm>
            <a:off x="2054225" y="4852987"/>
            <a:ext cx="187552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400" i="1" dirty="0" smtClean="0">
                <a:solidFill>
                  <a:srgbClr val="000000"/>
                </a:solidFill>
                <a:latin typeface="Myriad Pro" pitchFamily="34" charset="0"/>
                <a:ea typeface="ＭＳ Ｐゴシック" pitchFamily="34" charset="-128"/>
              </a:rPr>
              <a:t>P</a:t>
            </a:r>
            <a:r>
              <a:rPr lang="en-US" sz="1400" baseline="-25000" dirty="0" smtClean="0">
                <a:solidFill>
                  <a:srgbClr val="000000"/>
                </a:solidFill>
                <a:latin typeface="Myriad Pro" pitchFamily="34" charset="0"/>
                <a:ea typeface="ＭＳ Ｐゴシック" pitchFamily="34" charset="-128"/>
              </a:rPr>
              <a:t>1</a:t>
            </a:r>
            <a:endParaRPr lang="en-US" sz="1400" i="1" dirty="0">
              <a:latin typeface="Myriad Pro" pitchFamily="34" charset="0"/>
              <a:ea typeface="ＭＳ Ｐゴシック" pitchFamily="34" charset="-128"/>
            </a:endParaRPr>
          </a:p>
        </p:txBody>
      </p:sp>
      <p:sp>
        <p:nvSpPr>
          <p:cNvPr id="547847" name="Line 242"/>
          <p:cNvSpPr>
            <a:spLocks noChangeShapeType="1"/>
          </p:cNvSpPr>
          <p:nvPr/>
        </p:nvSpPr>
        <p:spPr bwMode="auto">
          <a:xfrm flipH="1" flipV="1">
            <a:off x="2971800" y="2791398"/>
            <a:ext cx="1387474" cy="2710875"/>
          </a:xfrm>
          <a:prstGeom prst="line">
            <a:avLst/>
          </a:prstGeom>
          <a:noFill/>
          <a:ln w="38100">
            <a:solidFill>
              <a:srgbClr val="3C5DAA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47848" name="Rectangle 419"/>
          <p:cNvSpPr>
            <a:spLocks noChangeArrowheads="1"/>
          </p:cNvSpPr>
          <p:nvPr/>
        </p:nvSpPr>
        <p:spPr bwMode="auto">
          <a:xfrm>
            <a:off x="4343400" y="5502275"/>
            <a:ext cx="250068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400" i="1" dirty="0">
                <a:solidFill>
                  <a:srgbClr val="000000"/>
                </a:solidFill>
                <a:latin typeface="Myriad Pro" pitchFamily="34" charset="0"/>
                <a:ea typeface="ＭＳ Ｐゴシック" pitchFamily="34" charset="-128"/>
              </a:rPr>
              <a:t>AD</a:t>
            </a:r>
            <a:endParaRPr lang="en-US" sz="1400" i="1" dirty="0">
              <a:latin typeface="Myriad Pro" pitchFamily="34" charset="0"/>
              <a:ea typeface="ＭＳ Ｐゴシック" pitchFamily="34" charset="-128"/>
            </a:endParaRPr>
          </a:p>
        </p:txBody>
      </p:sp>
      <p:sp>
        <p:nvSpPr>
          <p:cNvPr id="547849" name="Freeform 245"/>
          <p:cNvSpPr>
            <a:spLocks/>
          </p:cNvSpPr>
          <p:nvPr/>
        </p:nvSpPr>
        <p:spPr bwMode="auto">
          <a:xfrm>
            <a:off x="2317750" y="2816224"/>
            <a:ext cx="3405188" cy="3124200"/>
          </a:xfrm>
          <a:custGeom>
            <a:avLst/>
            <a:gdLst>
              <a:gd name="T0" fmla="*/ 2852738 w 1797"/>
              <a:gd name="T1" fmla="*/ 2309813 h 1455"/>
              <a:gd name="T2" fmla="*/ 0 w 1797"/>
              <a:gd name="T3" fmla="*/ 2309813 h 1455"/>
              <a:gd name="T4" fmla="*/ 0 w 1797"/>
              <a:gd name="T5" fmla="*/ 0 h 1455"/>
              <a:gd name="T6" fmla="*/ 0 60000 65536"/>
              <a:gd name="T7" fmla="*/ 0 60000 65536"/>
              <a:gd name="T8" fmla="*/ 0 60000 65536"/>
              <a:gd name="T9" fmla="*/ 0 w 1797"/>
              <a:gd name="T10" fmla="*/ 0 h 1455"/>
              <a:gd name="T11" fmla="*/ 1797 w 1797"/>
              <a:gd name="T12" fmla="*/ 1455 h 1455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797" h="1455">
                <a:moveTo>
                  <a:pt x="1797" y="1455"/>
                </a:moveTo>
                <a:lnTo>
                  <a:pt x="0" y="1455"/>
                </a:lnTo>
                <a:lnTo>
                  <a:pt x="0" y="0"/>
                </a:lnTo>
              </a:path>
            </a:pathLst>
          </a:custGeom>
          <a:noFill/>
          <a:ln w="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sz="1400">
              <a:latin typeface="Myriad Pro" pitchFamily="34" charset="0"/>
              <a:ea typeface="ＭＳ Ｐゴシック" pitchFamily="34" charset="-128"/>
            </a:endParaRPr>
          </a:p>
        </p:txBody>
      </p:sp>
      <p:sp>
        <p:nvSpPr>
          <p:cNvPr id="547850" name="Rectangle 251"/>
          <p:cNvSpPr>
            <a:spLocks noChangeArrowheads="1"/>
          </p:cNvSpPr>
          <p:nvPr/>
        </p:nvSpPr>
        <p:spPr bwMode="auto">
          <a:xfrm>
            <a:off x="4035425" y="5961904"/>
            <a:ext cx="187552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400" i="1" dirty="0" smtClean="0">
                <a:solidFill>
                  <a:srgbClr val="000000"/>
                </a:solidFill>
                <a:latin typeface="Myriad Pro" pitchFamily="34" charset="0"/>
                <a:ea typeface="ＭＳ Ｐゴシック" pitchFamily="34" charset="-128"/>
              </a:rPr>
              <a:t>Y</a:t>
            </a:r>
            <a:r>
              <a:rPr lang="en-US" sz="1400" baseline="-25000" dirty="0" smtClean="0">
                <a:solidFill>
                  <a:srgbClr val="000000"/>
                </a:solidFill>
                <a:latin typeface="Myriad Pro" pitchFamily="34" charset="0"/>
                <a:ea typeface="ＭＳ Ｐゴシック" pitchFamily="34" charset="-128"/>
              </a:rPr>
              <a:t>1</a:t>
            </a:r>
            <a:endParaRPr lang="en-US" sz="1400" i="1" dirty="0">
              <a:latin typeface="Myriad Pro" pitchFamily="34" charset="0"/>
              <a:ea typeface="ＭＳ Ｐゴシック" pitchFamily="34" charset="-128"/>
            </a:endParaRPr>
          </a:p>
        </p:txBody>
      </p:sp>
      <p:sp>
        <p:nvSpPr>
          <p:cNvPr id="547852" name="Rectangle 257"/>
          <p:cNvSpPr>
            <a:spLocks noChangeArrowheads="1"/>
          </p:cNvSpPr>
          <p:nvPr/>
        </p:nvSpPr>
        <p:spPr bwMode="auto">
          <a:xfrm>
            <a:off x="4206875" y="4797424"/>
            <a:ext cx="187552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400" i="1" dirty="0" smtClean="0">
                <a:solidFill>
                  <a:srgbClr val="000000"/>
                </a:solidFill>
                <a:latin typeface="Myriad Pro" pitchFamily="34" charset="0"/>
                <a:ea typeface="ＭＳ Ｐゴシック" pitchFamily="34" charset="-128"/>
              </a:rPr>
              <a:t>E</a:t>
            </a:r>
            <a:r>
              <a:rPr lang="en-US" sz="1400" baseline="-25000" dirty="0" smtClean="0">
                <a:solidFill>
                  <a:srgbClr val="000000"/>
                </a:solidFill>
                <a:latin typeface="Myriad Pro" pitchFamily="34" charset="0"/>
                <a:ea typeface="ＭＳ Ｐゴシック" pitchFamily="34" charset="-128"/>
              </a:rPr>
              <a:t>1</a:t>
            </a:r>
            <a:endParaRPr lang="en-US" sz="1400" i="1" dirty="0">
              <a:latin typeface="Myriad Pro" pitchFamily="34" charset="0"/>
              <a:ea typeface="ＭＳ Ｐゴシック" pitchFamily="34" charset="-128"/>
            </a:endParaRPr>
          </a:p>
        </p:txBody>
      </p:sp>
      <p:sp>
        <p:nvSpPr>
          <p:cNvPr id="547854" name="Rectangle 14"/>
          <p:cNvSpPr>
            <a:spLocks noChangeArrowheads="1"/>
          </p:cNvSpPr>
          <p:nvPr/>
        </p:nvSpPr>
        <p:spPr bwMode="auto">
          <a:xfrm>
            <a:off x="5867400" y="6016624"/>
            <a:ext cx="144780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600" b="1" dirty="0">
                <a:latin typeface="Myriad Pro" pitchFamily="34" charset="0"/>
                <a:ea typeface="ＭＳ Ｐゴシック" pitchFamily="34" charset="-128"/>
              </a:rPr>
              <a:t>Real GDP</a:t>
            </a:r>
          </a:p>
        </p:txBody>
      </p:sp>
      <p:sp>
        <p:nvSpPr>
          <p:cNvPr id="547855" name="Rectangle 15"/>
          <p:cNvSpPr>
            <a:spLocks noChangeArrowheads="1"/>
          </p:cNvSpPr>
          <p:nvPr/>
        </p:nvSpPr>
        <p:spPr bwMode="auto">
          <a:xfrm>
            <a:off x="609600" y="2206624"/>
            <a:ext cx="167640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600" b="1" dirty="0">
                <a:latin typeface="Myriad Pro" pitchFamily="34" charset="0"/>
                <a:ea typeface="ＭＳ Ｐゴシック" pitchFamily="34" charset="-128"/>
              </a:rPr>
              <a:t>Aggregate price level</a:t>
            </a:r>
          </a:p>
        </p:txBody>
      </p:sp>
      <p:sp>
        <p:nvSpPr>
          <p:cNvPr id="547857" name="Line 17"/>
          <p:cNvSpPr>
            <a:spLocks noChangeShapeType="1"/>
          </p:cNvSpPr>
          <p:nvPr/>
        </p:nvSpPr>
        <p:spPr bwMode="auto">
          <a:xfrm>
            <a:off x="4054475" y="4949824"/>
            <a:ext cx="0" cy="1014413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47858" name="Oval 345"/>
          <p:cNvSpPr>
            <a:spLocks noChangeArrowheads="1"/>
          </p:cNvSpPr>
          <p:nvPr/>
        </p:nvSpPr>
        <p:spPr bwMode="auto">
          <a:xfrm>
            <a:off x="4006850" y="4873624"/>
            <a:ext cx="88900" cy="100013"/>
          </a:xfrm>
          <a:prstGeom prst="ellipse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sz="1400">
              <a:latin typeface="Myriad Pro" pitchFamily="34" charset="0"/>
              <a:ea typeface="ＭＳ Ｐゴシック" pitchFamily="34" charset="-128"/>
            </a:endParaRPr>
          </a:p>
        </p:txBody>
      </p:sp>
      <p:sp>
        <p:nvSpPr>
          <p:cNvPr id="547859" name="Rectangle 19"/>
          <p:cNvSpPr>
            <a:spLocks noGrp="1" noRot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spc="0" dirty="0"/>
              <a:t>Shifts of the SRAS Curve</a:t>
            </a:r>
          </a:p>
        </p:txBody>
      </p:sp>
      <p:sp>
        <p:nvSpPr>
          <p:cNvPr id="547860" name="Line 20"/>
          <p:cNvSpPr>
            <a:spLocks noChangeShapeType="1"/>
          </p:cNvSpPr>
          <p:nvPr/>
        </p:nvSpPr>
        <p:spPr bwMode="auto">
          <a:xfrm flipH="1">
            <a:off x="2378075" y="4924423"/>
            <a:ext cx="1676400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47861" name="Rectangle 261"/>
          <p:cNvSpPr>
            <a:spLocks noChangeArrowheads="1"/>
          </p:cNvSpPr>
          <p:nvPr/>
        </p:nvSpPr>
        <p:spPr bwMode="auto">
          <a:xfrm>
            <a:off x="6096000" y="2832556"/>
            <a:ext cx="754064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400" i="1" dirty="0" smtClean="0">
                <a:solidFill>
                  <a:srgbClr val="000000"/>
                </a:solidFill>
                <a:latin typeface="Myriad Pro" pitchFamily="34" charset="0"/>
                <a:ea typeface="ＭＳ Ｐゴシック" pitchFamily="34" charset="-128"/>
              </a:rPr>
              <a:t>SRAS</a:t>
            </a:r>
            <a:r>
              <a:rPr lang="en-US" sz="1400" baseline="-25000" dirty="0" smtClean="0">
                <a:solidFill>
                  <a:srgbClr val="000000"/>
                </a:solidFill>
                <a:latin typeface="Myriad Pro" pitchFamily="34" charset="0"/>
                <a:ea typeface="ＭＳ Ｐゴシック" pitchFamily="34" charset="-128"/>
              </a:rPr>
              <a:t>1</a:t>
            </a:r>
            <a:endParaRPr lang="en-US" sz="1400" baseline="-25000" dirty="0">
              <a:latin typeface="Myriad Pro" pitchFamily="34" charset="0"/>
              <a:ea typeface="ＭＳ Ｐゴシック" pitchFamily="34" charset="-128"/>
            </a:endParaRPr>
          </a:p>
        </p:txBody>
      </p:sp>
      <p:sp>
        <p:nvSpPr>
          <p:cNvPr id="547864" name="Rectangle 261"/>
          <p:cNvSpPr>
            <a:spLocks noChangeArrowheads="1"/>
          </p:cNvSpPr>
          <p:nvPr/>
        </p:nvSpPr>
        <p:spPr bwMode="auto">
          <a:xfrm>
            <a:off x="5349875" y="2438400"/>
            <a:ext cx="746125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400" i="1" dirty="0" smtClean="0">
                <a:solidFill>
                  <a:srgbClr val="000000"/>
                </a:solidFill>
                <a:latin typeface="Myriad Pro" pitchFamily="34" charset="0"/>
                <a:ea typeface="ＭＳ Ｐゴシック" pitchFamily="34" charset="-128"/>
              </a:rPr>
              <a:t>SRAS</a:t>
            </a:r>
            <a:r>
              <a:rPr lang="en-US" sz="1400" baseline="-25000" dirty="0" smtClean="0">
                <a:solidFill>
                  <a:srgbClr val="000000"/>
                </a:solidFill>
                <a:latin typeface="Myriad Pro" pitchFamily="34" charset="0"/>
                <a:ea typeface="ＭＳ Ｐゴシック" pitchFamily="34" charset="-128"/>
              </a:rPr>
              <a:t>2</a:t>
            </a:r>
            <a:endParaRPr lang="en-US" sz="1400" baseline="-25000" dirty="0">
              <a:latin typeface="Myriad Pro" pitchFamily="34" charset="0"/>
              <a:ea typeface="ＭＳ Ｐゴシック" pitchFamily="34" charset="-128"/>
            </a:endParaRPr>
          </a:p>
        </p:txBody>
      </p:sp>
      <p:sp>
        <p:nvSpPr>
          <p:cNvPr id="547866" name="Rectangle 253"/>
          <p:cNvSpPr>
            <a:spLocks noChangeArrowheads="1"/>
          </p:cNvSpPr>
          <p:nvPr/>
        </p:nvSpPr>
        <p:spPr bwMode="auto">
          <a:xfrm>
            <a:off x="3759087" y="5978371"/>
            <a:ext cx="187552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400" i="1" dirty="0" smtClean="0">
                <a:solidFill>
                  <a:srgbClr val="000000"/>
                </a:solidFill>
                <a:latin typeface="Myriad Pro" pitchFamily="34" charset="0"/>
                <a:ea typeface="ＭＳ Ｐゴシック" pitchFamily="34" charset="-128"/>
              </a:rPr>
              <a:t>Y</a:t>
            </a:r>
            <a:r>
              <a:rPr lang="en-US" sz="1400" baseline="-25000" dirty="0" smtClean="0">
                <a:solidFill>
                  <a:srgbClr val="000000"/>
                </a:solidFill>
                <a:latin typeface="Myriad Pro" pitchFamily="34" charset="0"/>
                <a:ea typeface="ＭＳ Ｐゴシック" pitchFamily="34" charset="-128"/>
              </a:rPr>
              <a:t>2</a:t>
            </a:r>
            <a:endParaRPr lang="en-US" sz="1400" i="1" dirty="0">
              <a:latin typeface="Myriad Pro" pitchFamily="34" charset="0"/>
              <a:ea typeface="ＭＳ Ｐゴシック" pitchFamily="34" charset="-128"/>
            </a:endParaRPr>
          </a:p>
        </p:txBody>
      </p:sp>
      <p:sp>
        <p:nvSpPr>
          <p:cNvPr id="547868" name="Line 28"/>
          <p:cNvSpPr>
            <a:spLocks noChangeShapeType="1"/>
          </p:cNvSpPr>
          <p:nvPr/>
        </p:nvSpPr>
        <p:spPr bwMode="auto">
          <a:xfrm flipH="1">
            <a:off x="3806825" y="4492625"/>
            <a:ext cx="0" cy="14351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47869" name="Line 247"/>
          <p:cNvSpPr>
            <a:spLocks noChangeShapeType="1"/>
          </p:cNvSpPr>
          <p:nvPr/>
        </p:nvSpPr>
        <p:spPr bwMode="auto">
          <a:xfrm flipH="1">
            <a:off x="3825875" y="6397625"/>
            <a:ext cx="300038" cy="3175"/>
          </a:xfrm>
          <a:prstGeom prst="line">
            <a:avLst/>
          </a:prstGeom>
          <a:noFill/>
          <a:ln w="0">
            <a:solidFill>
              <a:srgbClr val="000000"/>
            </a:solidFill>
            <a:miter lim="800000"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47871" name="Line 243"/>
          <p:cNvSpPr>
            <a:spLocks noChangeShapeType="1"/>
          </p:cNvSpPr>
          <p:nvPr/>
        </p:nvSpPr>
        <p:spPr bwMode="auto">
          <a:xfrm flipV="1">
            <a:off x="2840038" y="2958644"/>
            <a:ext cx="2570162" cy="2403930"/>
          </a:xfrm>
          <a:prstGeom prst="line">
            <a:avLst/>
          </a:prstGeom>
          <a:noFill/>
          <a:ln w="38100">
            <a:solidFill>
              <a:srgbClr val="EE313C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47873" name="Rectangle 259"/>
          <p:cNvSpPr>
            <a:spLocks noChangeArrowheads="1"/>
          </p:cNvSpPr>
          <p:nvPr/>
        </p:nvSpPr>
        <p:spPr bwMode="auto">
          <a:xfrm>
            <a:off x="3749675" y="3959225"/>
            <a:ext cx="187552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400" i="1" dirty="0" smtClean="0">
                <a:solidFill>
                  <a:srgbClr val="000000"/>
                </a:solidFill>
                <a:latin typeface="Myriad Pro" pitchFamily="34" charset="0"/>
                <a:ea typeface="ＭＳ Ｐゴシック" pitchFamily="34" charset="-128"/>
              </a:rPr>
              <a:t>E</a:t>
            </a:r>
            <a:r>
              <a:rPr lang="en-US" sz="1400" baseline="-25000" dirty="0" smtClean="0">
                <a:solidFill>
                  <a:srgbClr val="000000"/>
                </a:solidFill>
                <a:latin typeface="Myriad Pro" pitchFamily="34" charset="0"/>
                <a:ea typeface="ＭＳ Ｐゴシック" pitchFamily="34" charset="-128"/>
              </a:rPr>
              <a:t>2</a:t>
            </a:r>
            <a:endParaRPr lang="en-US" sz="1400" i="1" dirty="0">
              <a:latin typeface="Myriad Pro" pitchFamily="34" charset="0"/>
              <a:ea typeface="ＭＳ Ｐゴシック" pitchFamily="34" charset="-128"/>
            </a:endParaRPr>
          </a:p>
        </p:txBody>
      </p:sp>
      <p:sp>
        <p:nvSpPr>
          <p:cNvPr id="547874" name="Oval 267"/>
          <p:cNvSpPr>
            <a:spLocks noChangeArrowheads="1"/>
          </p:cNvSpPr>
          <p:nvPr/>
        </p:nvSpPr>
        <p:spPr bwMode="auto">
          <a:xfrm>
            <a:off x="3763963" y="4394200"/>
            <a:ext cx="88900" cy="101600"/>
          </a:xfrm>
          <a:prstGeom prst="ellipse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sz="1400">
              <a:latin typeface="Myriad Pro" pitchFamily="34" charset="0"/>
              <a:ea typeface="ＭＳ Ｐゴシック" pitchFamily="34" charset="-128"/>
            </a:endParaRPr>
          </a:p>
        </p:txBody>
      </p:sp>
      <p:sp>
        <p:nvSpPr>
          <p:cNvPr id="547875" name="Rectangle 426"/>
          <p:cNvSpPr>
            <a:spLocks noChangeArrowheads="1"/>
          </p:cNvSpPr>
          <p:nvPr/>
        </p:nvSpPr>
        <p:spPr bwMode="auto">
          <a:xfrm>
            <a:off x="2054225" y="4243387"/>
            <a:ext cx="187552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400" i="1" dirty="0" smtClean="0">
                <a:solidFill>
                  <a:srgbClr val="000000"/>
                </a:solidFill>
                <a:latin typeface="Myriad Pro" pitchFamily="34" charset="0"/>
                <a:ea typeface="ＭＳ Ｐゴシック" pitchFamily="34" charset="-128"/>
              </a:rPr>
              <a:t>P</a:t>
            </a:r>
            <a:r>
              <a:rPr lang="en-US" sz="1400" baseline="-25000" dirty="0" smtClean="0">
                <a:solidFill>
                  <a:srgbClr val="000000"/>
                </a:solidFill>
                <a:latin typeface="Myriad Pro" pitchFamily="34" charset="0"/>
                <a:ea typeface="ＭＳ Ｐゴシック" pitchFamily="34" charset="-128"/>
              </a:rPr>
              <a:t>2</a:t>
            </a:r>
            <a:endParaRPr lang="en-US" sz="1400" i="1" dirty="0">
              <a:latin typeface="Myriad Pro" pitchFamily="34" charset="0"/>
              <a:ea typeface="ＭＳ Ｐゴシック" pitchFamily="34" charset="-128"/>
            </a:endParaRPr>
          </a:p>
        </p:txBody>
      </p:sp>
      <p:sp>
        <p:nvSpPr>
          <p:cNvPr id="547877" name="Line 37"/>
          <p:cNvSpPr>
            <a:spLocks noChangeShapeType="1"/>
          </p:cNvSpPr>
          <p:nvPr/>
        </p:nvSpPr>
        <p:spPr bwMode="auto">
          <a:xfrm flipH="1">
            <a:off x="2328863" y="4429125"/>
            <a:ext cx="1420813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47878" name="Line 247"/>
          <p:cNvSpPr>
            <a:spLocks noChangeShapeType="1"/>
          </p:cNvSpPr>
          <p:nvPr/>
        </p:nvSpPr>
        <p:spPr bwMode="auto">
          <a:xfrm rot="5400000" flipH="1" flipV="1">
            <a:off x="1847850" y="4641850"/>
            <a:ext cx="300038" cy="3175"/>
          </a:xfrm>
          <a:prstGeom prst="line">
            <a:avLst/>
          </a:prstGeom>
          <a:noFill/>
          <a:ln w="0">
            <a:solidFill>
              <a:srgbClr val="000000"/>
            </a:solidFill>
            <a:miter lim="800000"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547880" name="Group 40"/>
          <p:cNvGrpSpPr>
            <a:grpSpLocks/>
          </p:cNvGrpSpPr>
          <p:nvPr/>
        </p:nvGrpSpPr>
        <p:grpSpPr bwMode="auto">
          <a:xfrm>
            <a:off x="3902075" y="4340224"/>
            <a:ext cx="295275" cy="409575"/>
            <a:chOff x="3031" y="3511"/>
            <a:chExt cx="186" cy="258"/>
          </a:xfrm>
        </p:grpSpPr>
        <p:sp>
          <p:nvSpPr>
            <p:cNvPr id="547881" name="Freeform 412"/>
            <p:cNvSpPr>
              <a:spLocks/>
            </p:cNvSpPr>
            <p:nvPr/>
          </p:nvSpPr>
          <p:spPr bwMode="auto">
            <a:xfrm rot="6365449">
              <a:off x="3031" y="3511"/>
              <a:ext cx="79" cy="80"/>
            </a:xfrm>
            <a:custGeom>
              <a:avLst/>
              <a:gdLst>
                <a:gd name="T0" fmla="*/ 67355 w 28"/>
                <a:gd name="T1" fmla="*/ 37465 h 25"/>
                <a:gd name="T2" fmla="*/ 104775 w 28"/>
                <a:gd name="T3" fmla="*/ 52451 h 25"/>
                <a:gd name="T4" fmla="*/ 104775 w 28"/>
                <a:gd name="T5" fmla="*/ 52451 h 25"/>
                <a:gd name="T6" fmla="*/ 48646 w 28"/>
                <a:gd name="T7" fmla="*/ 71184 h 25"/>
                <a:gd name="T8" fmla="*/ 0 w 28"/>
                <a:gd name="T9" fmla="*/ 93663 h 25"/>
                <a:gd name="T10" fmla="*/ 33678 w 28"/>
                <a:gd name="T11" fmla="*/ 52451 h 25"/>
                <a:gd name="T12" fmla="*/ 59871 w 28"/>
                <a:gd name="T13" fmla="*/ 0 h 25"/>
                <a:gd name="T14" fmla="*/ 63613 w 28"/>
                <a:gd name="T15" fmla="*/ 0 h 25"/>
                <a:gd name="T16" fmla="*/ 67355 w 28"/>
                <a:gd name="T17" fmla="*/ 37465 h 2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8"/>
                <a:gd name="T28" fmla="*/ 0 h 25"/>
                <a:gd name="T29" fmla="*/ 28 w 28"/>
                <a:gd name="T30" fmla="*/ 25 h 25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8" h="25">
                  <a:moveTo>
                    <a:pt x="18" y="10"/>
                  </a:moveTo>
                  <a:cubicBezTo>
                    <a:pt x="28" y="14"/>
                    <a:pt x="28" y="14"/>
                    <a:pt x="28" y="14"/>
                  </a:cubicBezTo>
                  <a:cubicBezTo>
                    <a:pt x="28" y="14"/>
                    <a:pt x="28" y="14"/>
                    <a:pt x="28" y="14"/>
                  </a:cubicBezTo>
                  <a:cubicBezTo>
                    <a:pt x="13" y="19"/>
                    <a:pt x="13" y="19"/>
                    <a:pt x="13" y="19"/>
                  </a:cubicBezTo>
                  <a:cubicBezTo>
                    <a:pt x="9" y="21"/>
                    <a:pt x="4" y="23"/>
                    <a:pt x="0" y="25"/>
                  </a:cubicBezTo>
                  <a:cubicBezTo>
                    <a:pt x="3" y="21"/>
                    <a:pt x="6" y="18"/>
                    <a:pt x="9" y="14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lnTo>
                    <a:pt x="18" y="1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10800000" vert="eaVert"/>
            <a:lstStyle/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sz="1400">
                <a:latin typeface="Myriad Pro" pitchFamily="34" charset="0"/>
                <a:ea typeface="ＭＳ Ｐゴシック" pitchFamily="34" charset="-128"/>
              </a:endParaRPr>
            </a:p>
          </p:txBody>
        </p:sp>
        <p:grpSp>
          <p:nvGrpSpPr>
            <p:cNvPr id="547882" name="Group 42"/>
            <p:cNvGrpSpPr>
              <a:grpSpLocks/>
            </p:cNvGrpSpPr>
            <p:nvPr/>
          </p:nvGrpSpPr>
          <p:grpSpPr bwMode="auto">
            <a:xfrm>
              <a:off x="3041" y="3577"/>
              <a:ext cx="176" cy="192"/>
              <a:chOff x="3041" y="3577"/>
              <a:chExt cx="176" cy="192"/>
            </a:xfrm>
          </p:grpSpPr>
          <p:sp>
            <p:nvSpPr>
              <p:cNvPr id="547883" name="Line 411"/>
              <p:cNvSpPr>
                <a:spLocks noChangeShapeType="1"/>
              </p:cNvSpPr>
              <p:nvPr/>
            </p:nvSpPr>
            <p:spPr bwMode="auto">
              <a:xfrm rot="6365449" flipH="1">
                <a:off x="3033" y="3585"/>
                <a:ext cx="192" cy="176"/>
              </a:xfrm>
              <a:prstGeom prst="line">
                <a:avLst/>
              </a:prstGeom>
              <a:noFill/>
              <a:ln w="19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7884" name="Freeform 413"/>
              <p:cNvSpPr>
                <a:spLocks/>
              </p:cNvSpPr>
              <p:nvPr/>
            </p:nvSpPr>
            <p:spPr bwMode="auto">
              <a:xfrm rot="6365449">
                <a:off x="3076" y="3600"/>
                <a:ext cx="79" cy="80"/>
              </a:xfrm>
              <a:custGeom>
                <a:avLst/>
                <a:gdLst>
                  <a:gd name="T0" fmla="*/ 71097 w 28"/>
                  <a:gd name="T1" fmla="*/ 37465 h 25"/>
                  <a:gd name="T2" fmla="*/ 104775 w 28"/>
                  <a:gd name="T3" fmla="*/ 48705 h 25"/>
                  <a:gd name="T4" fmla="*/ 104775 w 28"/>
                  <a:gd name="T5" fmla="*/ 48705 h 25"/>
                  <a:gd name="T6" fmla="*/ 52388 w 28"/>
                  <a:gd name="T7" fmla="*/ 67437 h 25"/>
                  <a:gd name="T8" fmla="*/ 0 w 28"/>
                  <a:gd name="T9" fmla="*/ 93663 h 25"/>
                  <a:gd name="T10" fmla="*/ 33678 w 28"/>
                  <a:gd name="T11" fmla="*/ 48705 h 25"/>
                  <a:gd name="T12" fmla="*/ 63613 w 28"/>
                  <a:gd name="T13" fmla="*/ 0 h 25"/>
                  <a:gd name="T14" fmla="*/ 63613 w 28"/>
                  <a:gd name="T15" fmla="*/ 0 h 25"/>
                  <a:gd name="T16" fmla="*/ 71097 w 28"/>
                  <a:gd name="T17" fmla="*/ 37465 h 2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28"/>
                  <a:gd name="T28" fmla="*/ 0 h 25"/>
                  <a:gd name="T29" fmla="*/ 28 w 28"/>
                  <a:gd name="T30" fmla="*/ 25 h 25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28" h="25">
                    <a:moveTo>
                      <a:pt x="19" y="10"/>
                    </a:moveTo>
                    <a:cubicBezTo>
                      <a:pt x="28" y="13"/>
                      <a:pt x="28" y="13"/>
                      <a:pt x="28" y="13"/>
                    </a:cubicBezTo>
                    <a:cubicBezTo>
                      <a:pt x="28" y="13"/>
                      <a:pt x="28" y="13"/>
                      <a:pt x="28" y="13"/>
                    </a:cubicBezTo>
                    <a:cubicBezTo>
                      <a:pt x="14" y="18"/>
                      <a:pt x="14" y="18"/>
                      <a:pt x="14" y="18"/>
                    </a:cubicBezTo>
                    <a:cubicBezTo>
                      <a:pt x="9" y="20"/>
                      <a:pt x="5" y="23"/>
                      <a:pt x="0" y="25"/>
                    </a:cubicBezTo>
                    <a:cubicBezTo>
                      <a:pt x="3" y="21"/>
                      <a:pt x="6" y="17"/>
                      <a:pt x="9" y="13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lnTo>
                      <a:pt x="19" y="1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rot="10800000" vert="eaVert"/>
              <a:lstStyle/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sz="1400">
                  <a:latin typeface="Myriad Pro" pitchFamily="34" charset="0"/>
                  <a:ea typeface="ＭＳ Ｐゴシック" pitchFamily="34" charset="-128"/>
                </a:endParaRPr>
              </a:p>
            </p:txBody>
          </p:sp>
        </p:grpSp>
      </p:grpSp>
      <p:sp>
        <p:nvSpPr>
          <p:cNvPr id="547925" name="Freeform 300"/>
          <p:cNvSpPr>
            <a:spLocks/>
          </p:cNvSpPr>
          <p:nvPr/>
        </p:nvSpPr>
        <p:spPr bwMode="auto">
          <a:xfrm>
            <a:off x="3200400" y="2162174"/>
            <a:ext cx="1905000" cy="612547"/>
          </a:xfrm>
          <a:custGeom>
            <a:avLst/>
            <a:gdLst>
              <a:gd name="T0" fmla="*/ 933450 w 249"/>
              <a:gd name="T1" fmla="*/ 277898 h 93"/>
              <a:gd name="T2" fmla="*/ 869720 w 249"/>
              <a:gd name="T3" fmla="*/ 349250 h 93"/>
              <a:gd name="T4" fmla="*/ 63730 w 249"/>
              <a:gd name="T5" fmla="*/ 349250 h 93"/>
              <a:gd name="T6" fmla="*/ 0 w 249"/>
              <a:gd name="T7" fmla="*/ 277898 h 93"/>
              <a:gd name="T8" fmla="*/ 0 w 249"/>
              <a:gd name="T9" fmla="*/ 71352 h 93"/>
              <a:gd name="T10" fmla="*/ 63730 w 249"/>
              <a:gd name="T11" fmla="*/ 0 h 93"/>
              <a:gd name="T12" fmla="*/ 869720 w 249"/>
              <a:gd name="T13" fmla="*/ 0 h 93"/>
              <a:gd name="T14" fmla="*/ 933450 w 249"/>
              <a:gd name="T15" fmla="*/ 71352 h 93"/>
              <a:gd name="T16" fmla="*/ 933450 w 249"/>
              <a:gd name="T17" fmla="*/ 277898 h 93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249"/>
              <a:gd name="T28" fmla="*/ 0 h 93"/>
              <a:gd name="T29" fmla="*/ 249 w 249"/>
              <a:gd name="T30" fmla="*/ 93 h 93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249" h="93">
                <a:moveTo>
                  <a:pt x="249" y="74"/>
                </a:moveTo>
                <a:cubicBezTo>
                  <a:pt x="249" y="85"/>
                  <a:pt x="241" y="93"/>
                  <a:pt x="232" y="93"/>
                </a:cubicBezTo>
                <a:cubicBezTo>
                  <a:pt x="17" y="93"/>
                  <a:pt x="17" y="93"/>
                  <a:pt x="17" y="93"/>
                </a:cubicBezTo>
                <a:cubicBezTo>
                  <a:pt x="8" y="93"/>
                  <a:pt x="0" y="85"/>
                  <a:pt x="0" y="74"/>
                </a:cubicBezTo>
                <a:cubicBezTo>
                  <a:pt x="0" y="19"/>
                  <a:pt x="0" y="19"/>
                  <a:pt x="0" y="19"/>
                </a:cubicBezTo>
                <a:cubicBezTo>
                  <a:pt x="0" y="9"/>
                  <a:pt x="8" y="0"/>
                  <a:pt x="17" y="0"/>
                </a:cubicBezTo>
                <a:cubicBezTo>
                  <a:pt x="232" y="0"/>
                  <a:pt x="232" y="0"/>
                  <a:pt x="232" y="0"/>
                </a:cubicBezTo>
                <a:cubicBezTo>
                  <a:pt x="241" y="0"/>
                  <a:pt x="249" y="9"/>
                  <a:pt x="249" y="19"/>
                </a:cubicBezTo>
                <a:lnTo>
                  <a:pt x="249" y="74"/>
                </a:lnTo>
                <a:close/>
              </a:path>
            </a:pathLst>
          </a:custGeom>
          <a:solidFill>
            <a:srgbClr val="D7E2E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sz="1400">
              <a:latin typeface="Myriad Pro" pitchFamily="34" charset="0"/>
              <a:ea typeface="ＭＳ Ｐゴシック" pitchFamily="34" charset="-128"/>
            </a:endParaRPr>
          </a:p>
        </p:txBody>
      </p:sp>
      <p:sp>
        <p:nvSpPr>
          <p:cNvPr id="547926" name="Rectangle 86"/>
          <p:cNvSpPr>
            <a:spLocks noChangeArrowheads="1"/>
          </p:cNvSpPr>
          <p:nvPr/>
        </p:nvSpPr>
        <p:spPr bwMode="auto">
          <a:xfrm>
            <a:off x="3200400" y="2162175"/>
            <a:ext cx="1905000" cy="58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600" i="1" dirty="0">
                <a:latin typeface="Myriad Pro" pitchFamily="34" charset="0"/>
                <a:ea typeface="ＭＳ Ｐゴシック" pitchFamily="34" charset="-128"/>
              </a:rPr>
              <a:t>A negative supply shock...</a:t>
            </a:r>
          </a:p>
        </p:txBody>
      </p:sp>
      <p:sp>
        <p:nvSpPr>
          <p:cNvPr id="547927" name="Freeform 268"/>
          <p:cNvSpPr>
            <a:spLocks/>
          </p:cNvSpPr>
          <p:nvPr/>
        </p:nvSpPr>
        <p:spPr bwMode="auto">
          <a:xfrm>
            <a:off x="6400800" y="4568824"/>
            <a:ext cx="1676400" cy="1314450"/>
          </a:xfrm>
          <a:custGeom>
            <a:avLst/>
            <a:gdLst>
              <a:gd name="T0" fmla="*/ 1038225 w 277"/>
              <a:gd name="T1" fmla="*/ 576565 h 173"/>
              <a:gd name="T2" fmla="*/ 974507 w 277"/>
              <a:gd name="T3" fmla="*/ 647700 h 173"/>
              <a:gd name="T4" fmla="*/ 67466 w 277"/>
              <a:gd name="T5" fmla="*/ 647700 h 173"/>
              <a:gd name="T6" fmla="*/ 0 w 277"/>
              <a:gd name="T7" fmla="*/ 576565 h 173"/>
              <a:gd name="T8" fmla="*/ 0 w 277"/>
              <a:gd name="T9" fmla="*/ 71135 h 173"/>
              <a:gd name="T10" fmla="*/ 67466 w 277"/>
              <a:gd name="T11" fmla="*/ 0 h 173"/>
              <a:gd name="T12" fmla="*/ 974507 w 277"/>
              <a:gd name="T13" fmla="*/ 0 h 173"/>
              <a:gd name="T14" fmla="*/ 1038225 w 277"/>
              <a:gd name="T15" fmla="*/ 71135 h 173"/>
              <a:gd name="T16" fmla="*/ 1038225 w 277"/>
              <a:gd name="T17" fmla="*/ 576565 h 173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277"/>
              <a:gd name="T28" fmla="*/ 0 h 173"/>
              <a:gd name="T29" fmla="*/ 277 w 277"/>
              <a:gd name="T30" fmla="*/ 173 h 173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277" h="173">
                <a:moveTo>
                  <a:pt x="277" y="154"/>
                </a:moveTo>
                <a:cubicBezTo>
                  <a:pt x="277" y="165"/>
                  <a:pt x="269" y="173"/>
                  <a:pt x="260" y="173"/>
                </a:cubicBezTo>
                <a:cubicBezTo>
                  <a:pt x="18" y="173"/>
                  <a:pt x="18" y="173"/>
                  <a:pt x="18" y="173"/>
                </a:cubicBezTo>
                <a:cubicBezTo>
                  <a:pt x="8" y="173"/>
                  <a:pt x="0" y="165"/>
                  <a:pt x="0" y="154"/>
                </a:cubicBezTo>
                <a:cubicBezTo>
                  <a:pt x="0" y="19"/>
                  <a:pt x="0" y="19"/>
                  <a:pt x="0" y="19"/>
                </a:cubicBezTo>
                <a:cubicBezTo>
                  <a:pt x="0" y="9"/>
                  <a:pt x="8" y="0"/>
                  <a:pt x="18" y="0"/>
                </a:cubicBezTo>
                <a:cubicBezTo>
                  <a:pt x="260" y="0"/>
                  <a:pt x="260" y="0"/>
                  <a:pt x="260" y="0"/>
                </a:cubicBezTo>
                <a:cubicBezTo>
                  <a:pt x="269" y="0"/>
                  <a:pt x="277" y="9"/>
                  <a:pt x="277" y="19"/>
                </a:cubicBezTo>
                <a:lnTo>
                  <a:pt x="277" y="154"/>
                </a:lnTo>
                <a:close/>
              </a:path>
            </a:pathLst>
          </a:custGeom>
          <a:solidFill>
            <a:srgbClr val="D7E2E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sz="1400">
              <a:latin typeface="Myriad Pro" pitchFamily="34" charset="0"/>
              <a:ea typeface="ＭＳ Ｐゴシック" pitchFamily="34" charset="-128"/>
            </a:endParaRPr>
          </a:p>
        </p:txBody>
      </p:sp>
      <p:sp>
        <p:nvSpPr>
          <p:cNvPr id="547928" name="Rectangle 88"/>
          <p:cNvSpPr>
            <a:spLocks noChangeArrowheads="1"/>
          </p:cNvSpPr>
          <p:nvPr/>
        </p:nvSpPr>
        <p:spPr bwMode="auto">
          <a:xfrm>
            <a:off x="6400800" y="4568824"/>
            <a:ext cx="1752600" cy="1314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600" i="1" dirty="0">
                <a:latin typeface="Myriad Pro" pitchFamily="34" charset="0"/>
                <a:ea typeface="ＭＳ Ｐゴシック" pitchFamily="34" charset="-128"/>
              </a:rPr>
              <a:t>...leads to a </a:t>
            </a:r>
            <a:r>
              <a:rPr lang="en-US" sz="1600" i="1" dirty="0">
                <a:latin typeface="Myriad Pro" pitchFamily="34" charset="0"/>
              </a:rPr>
              <a:t>lower aggregate output and a higher </a:t>
            </a:r>
            <a:r>
              <a:rPr lang="en-US" sz="1600" i="1" dirty="0">
                <a:latin typeface="Myriad Pro" pitchFamily="34" charset="0"/>
                <a:ea typeface="ＭＳ Ｐゴシック" pitchFamily="34" charset="-128"/>
              </a:rPr>
              <a:t>aggregate price level.</a:t>
            </a:r>
          </a:p>
        </p:txBody>
      </p:sp>
      <p:sp>
        <p:nvSpPr>
          <p:cNvPr id="547934" name="Line 329"/>
          <p:cNvSpPr>
            <a:spLocks noChangeShapeType="1"/>
          </p:cNvSpPr>
          <p:nvPr/>
        </p:nvSpPr>
        <p:spPr bwMode="auto">
          <a:xfrm flipH="1" flipV="1">
            <a:off x="4114800" y="4645023"/>
            <a:ext cx="2286000" cy="441325"/>
          </a:xfrm>
          <a:prstGeom prst="line">
            <a:avLst/>
          </a:prstGeom>
          <a:noFill/>
          <a:ln w="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6" name="Rectangle 79"/>
          <p:cNvSpPr>
            <a:spLocks noChangeArrowheads="1"/>
          </p:cNvSpPr>
          <p:nvPr/>
        </p:nvSpPr>
        <p:spPr bwMode="auto">
          <a:xfrm>
            <a:off x="116888" y="1066800"/>
            <a:ext cx="8950912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2400" b="1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yriad Pro" pitchFamily="34" charset="0"/>
                <a:ea typeface="ＭＳ Ｐゴシック" pitchFamily="34" charset="-128"/>
              </a:rPr>
              <a:t>A </a:t>
            </a:r>
            <a:r>
              <a:rPr lang="en-US" sz="2400" b="1" i="1" dirty="0" smtClean="0">
                <a:solidFill>
                  <a:srgbClr val="FF0000"/>
                </a:solidFill>
                <a:latin typeface="Myriad Pro" pitchFamily="34" charset="0"/>
                <a:ea typeface="ＭＳ Ｐゴシック" pitchFamily="34" charset="-128"/>
              </a:rPr>
              <a:t>negative supply shock</a:t>
            </a:r>
            <a:r>
              <a:rPr lang="en-US" sz="2400" b="1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yriad Pro" pitchFamily="34" charset="0"/>
                <a:ea typeface="ＭＳ Ｐゴシック" pitchFamily="34" charset="-128"/>
              </a:rPr>
              <a:t>:  oil crisis: Total production falls at every price level.    This has “double” negative impacts.</a:t>
            </a:r>
            <a:endParaRPr lang="en-US" sz="2400" b="1" i="1" dirty="0">
              <a:solidFill>
                <a:schemeClr val="tx1">
                  <a:lumMod val="75000"/>
                  <a:lumOff val="25000"/>
                </a:schemeClr>
              </a:solidFill>
              <a:latin typeface="Myriad Pro" pitchFamily="34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511383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479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479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478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5729 0.02107 L 0.02396 -0.02893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5478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67" y="-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478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478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478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5478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478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478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0"/>
                            </p:stCondLst>
                            <p:childTnLst>
                              <p:par>
                                <p:cTn id="4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5478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478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60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478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478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7864" grpId="0"/>
      <p:bldP spid="547866" grpId="0"/>
      <p:bldP spid="547868" grpId="0" animBg="1"/>
      <p:bldP spid="547869" grpId="0" animBg="1"/>
      <p:bldP spid="547871" grpId="0" animBg="1"/>
      <p:bldP spid="547871" grpId="1" animBg="1"/>
      <p:bldP spid="547873" grpId="0"/>
      <p:bldP spid="547874" grpId="0" animBg="1"/>
      <p:bldP spid="547875" grpId="0"/>
      <p:bldP spid="547877" grpId="0" animBg="1"/>
      <p:bldP spid="547878" grpId="0" animBg="1"/>
      <p:bldP spid="547925" grpId="0" animBg="1"/>
      <p:bldP spid="54792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5000" r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pc="0" dirty="0" smtClean="0"/>
              <a:t>Negative Supply Shocks and Stagflation</a:t>
            </a:r>
            <a:endParaRPr lang="en-US" spc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4724400"/>
            <a:ext cx="9144000" cy="1524000"/>
          </a:xfrm>
          <a:solidFill>
            <a:schemeClr val="tx1">
              <a:alpha val="65000"/>
            </a:schemeClr>
          </a:solidFill>
        </p:spPr>
        <p:txBody>
          <a:bodyPr>
            <a:no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Especially nasty for society is </a:t>
            </a:r>
            <a:r>
              <a:rPr lang="en-US" i="1" dirty="0" smtClean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stagflation:</a:t>
            </a:r>
            <a:r>
              <a:rPr lang="en-US" b="0" dirty="0" smtClean="0">
                <a:solidFill>
                  <a:schemeClr val="bg1"/>
                </a:solidFill>
              </a:rPr>
              <a:t> </a:t>
            </a:r>
            <a:r>
              <a:rPr lang="en-US" b="0" dirty="0">
                <a:solidFill>
                  <a:schemeClr val="bg1"/>
                </a:solidFill>
              </a:rPr>
              <a:t>the combination </a:t>
            </a:r>
            <a:r>
              <a:rPr lang="en-US" b="0" dirty="0" smtClean="0">
                <a:solidFill>
                  <a:schemeClr val="bg1"/>
                </a:solidFill>
              </a:rPr>
              <a:t>of inflation </a:t>
            </a:r>
            <a:r>
              <a:rPr lang="en-US" b="0" dirty="0">
                <a:solidFill>
                  <a:schemeClr val="bg1"/>
                </a:solidFill>
              </a:rPr>
              <a:t>and falling aggregate </a:t>
            </a:r>
            <a:r>
              <a:rPr lang="en-US" b="0" dirty="0" smtClean="0">
                <a:solidFill>
                  <a:schemeClr val="bg1"/>
                </a:solidFill>
              </a:rPr>
              <a:t>output that comes with a negative supply shock.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056704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spc="0" dirty="0">
                <a:ea typeface="宋体" pitchFamily="2" charset="-122"/>
              </a:rPr>
              <a:t>Actual and Potential </a:t>
            </a:r>
            <a:r>
              <a:rPr lang="en-US" altLang="zh-CN" sz="4000" spc="0" dirty="0" smtClean="0">
                <a:ea typeface="宋体" pitchFamily="2" charset="-122"/>
              </a:rPr>
              <a:t>Output, 1989–2013</a:t>
            </a:r>
            <a:endParaRPr lang="zh-CN" altLang="en-US" sz="4000" spc="0" dirty="0">
              <a:ea typeface="宋体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914400"/>
            <a:ext cx="8763000" cy="1143000"/>
          </a:xfrm>
        </p:spPr>
        <p:txBody>
          <a:bodyPr>
            <a:normAutofit/>
          </a:bodyPr>
          <a:lstStyle/>
          <a:p>
            <a:r>
              <a:rPr lang="en-US" sz="2800" i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The level </a:t>
            </a:r>
            <a:r>
              <a:rPr lang="en-US" sz="2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of real GDP is </a:t>
            </a:r>
            <a:r>
              <a:rPr lang="en-US" sz="2800" i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almost always </a:t>
            </a:r>
            <a:r>
              <a:rPr lang="en-US" sz="2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either </a:t>
            </a:r>
            <a:r>
              <a:rPr lang="en-US" sz="2800" i="1" dirty="0">
                <a:solidFill>
                  <a:srgbClr val="0070C0"/>
                </a:solidFill>
              </a:rPr>
              <a:t>above or </a:t>
            </a:r>
            <a:r>
              <a:rPr lang="en-US" sz="2800" i="1" dirty="0" smtClean="0">
                <a:solidFill>
                  <a:srgbClr val="0070C0"/>
                </a:solidFill>
              </a:rPr>
              <a:t>below potential output </a:t>
            </a:r>
            <a:r>
              <a:rPr lang="en-US" sz="2800" i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because of </a:t>
            </a:r>
            <a:r>
              <a:rPr lang="en-US" sz="2800" i="1" dirty="0" smtClean="0">
                <a:solidFill>
                  <a:srgbClr val="990033"/>
                </a:solidFill>
              </a:rPr>
              <a:t>short-run fluctuations.</a:t>
            </a:r>
            <a:endParaRPr lang="en-US" sz="2800" i="1" dirty="0">
              <a:solidFill>
                <a:srgbClr val="990033"/>
              </a:solidFill>
            </a:endParaRPr>
          </a:p>
        </p:txBody>
      </p:sp>
      <p:pic>
        <p:nvPicPr>
          <p:cNvPr id="4" name="Picture 2" descr="C:\Users\solina\Dropbox\Krugman 3e Dynamic PPTs\Krugman 3e material\Images_High Res\CH27\CH27\Krug3e_fig_27_08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417064"/>
            <a:ext cx="8229600" cy="421233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0" y="6581001"/>
            <a:ext cx="76200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Candara" pitchFamily="34" charset="0"/>
              </a:rPr>
              <a:t>Sources: Congressional Budget Office; Bureau </a:t>
            </a:r>
            <a:r>
              <a:rPr lang="en-US" sz="12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ndara" pitchFamily="34" charset="0"/>
              </a:rPr>
              <a:t>of Economic </a:t>
            </a:r>
            <a:r>
              <a:rPr lang="en-US" sz="12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Candara" pitchFamily="34" charset="0"/>
              </a:rPr>
              <a:t>Analysis.</a:t>
            </a:r>
          </a:p>
        </p:txBody>
      </p:sp>
    </p:spTree>
    <p:extLst>
      <p:ext uri="{BB962C8B-B14F-4D97-AF65-F5344CB8AC3E}">
        <p14:creationId xmlns="" xmlns:p14="http://schemas.microsoft.com/office/powerpoint/2010/main" val="2564970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170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spc="0" dirty="0" smtClean="0"/>
              <a:t>Dilemma in Responding </a:t>
            </a:r>
            <a:r>
              <a:rPr lang="en-US" sz="3600" spc="0" dirty="0"/>
              <a:t>to </a:t>
            </a:r>
            <a:r>
              <a:rPr lang="en-US" sz="3600" spc="0" dirty="0" smtClean="0"/>
              <a:t>Negative Supply </a:t>
            </a:r>
            <a:r>
              <a:rPr lang="en-US" sz="3600" spc="0" dirty="0"/>
              <a:t>Shocks</a:t>
            </a:r>
          </a:p>
        </p:txBody>
      </p:sp>
      <p:sp>
        <p:nvSpPr>
          <p:cNvPr id="519171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219200"/>
            <a:ext cx="8839200" cy="4724400"/>
          </a:xfrm>
        </p:spPr>
        <p:txBody>
          <a:bodyPr>
            <a:normAutofit fontScale="85000" lnSpcReduction="20000"/>
          </a:bodyPr>
          <a:lstStyle/>
          <a:p>
            <a:r>
              <a:rPr lang="en-US" sz="3200" b="1" i="1" dirty="0"/>
              <a:t>Negative supply shocks</a:t>
            </a:r>
            <a:r>
              <a:rPr lang="en-US" sz="3200" i="1" dirty="0"/>
              <a:t> pose a policy dilemma: </a:t>
            </a:r>
            <a:endParaRPr lang="en-US" sz="3200" i="1" dirty="0" smtClean="0"/>
          </a:p>
          <a:p>
            <a:endParaRPr lang="en-US" sz="3200" dirty="0" smtClean="0"/>
          </a:p>
          <a:p>
            <a:r>
              <a:rPr lang="en-US" sz="3200" dirty="0" smtClean="0"/>
              <a:t>- To </a:t>
            </a:r>
            <a:r>
              <a:rPr lang="en-US" sz="3200" dirty="0" smtClean="0">
                <a:solidFill>
                  <a:srgbClr val="0070C0"/>
                </a:solidFill>
              </a:rPr>
              <a:t>stabilize </a:t>
            </a:r>
            <a:r>
              <a:rPr lang="en-US" sz="3200" dirty="0">
                <a:solidFill>
                  <a:srgbClr val="0070C0"/>
                </a:solidFill>
              </a:rPr>
              <a:t>aggregate output </a:t>
            </a:r>
            <a:r>
              <a:rPr lang="en-US" sz="3200" dirty="0" smtClean="0"/>
              <a:t>requires </a:t>
            </a:r>
            <a:r>
              <a:rPr lang="en-US" sz="3200" u="sng" dirty="0"/>
              <a:t>increasing</a:t>
            </a:r>
            <a:r>
              <a:rPr lang="en-US" sz="3200" dirty="0"/>
              <a:t> aggregate </a:t>
            </a:r>
            <a:r>
              <a:rPr lang="en-US" sz="3200" dirty="0" smtClean="0"/>
              <a:t>demand. This </a:t>
            </a:r>
            <a:r>
              <a:rPr lang="en-US" sz="3200" dirty="0" smtClean="0">
                <a:solidFill>
                  <a:srgbClr val="0070C0"/>
                </a:solidFill>
              </a:rPr>
              <a:t>will </a:t>
            </a:r>
            <a:r>
              <a:rPr lang="en-US" sz="3200" dirty="0">
                <a:solidFill>
                  <a:srgbClr val="0070C0"/>
                </a:solidFill>
              </a:rPr>
              <a:t>lead to </a:t>
            </a:r>
            <a:r>
              <a:rPr lang="en-US" sz="3200" dirty="0" smtClean="0">
                <a:solidFill>
                  <a:srgbClr val="0070C0"/>
                </a:solidFill>
              </a:rPr>
              <a:t>inflation. </a:t>
            </a:r>
          </a:p>
          <a:p>
            <a:endParaRPr lang="en-US" sz="3200" dirty="0" smtClean="0">
              <a:solidFill>
                <a:srgbClr val="0070C0"/>
              </a:solidFill>
            </a:endParaRPr>
          </a:p>
          <a:p>
            <a:r>
              <a:rPr lang="en-US" sz="3200" dirty="0" smtClean="0"/>
              <a:t>- But to </a:t>
            </a:r>
            <a:r>
              <a:rPr lang="en-US" sz="3200" dirty="0" smtClean="0">
                <a:solidFill>
                  <a:srgbClr val="990033"/>
                </a:solidFill>
              </a:rPr>
              <a:t>stabilize </a:t>
            </a:r>
            <a:r>
              <a:rPr lang="en-US" sz="3200" dirty="0">
                <a:solidFill>
                  <a:srgbClr val="990033"/>
                </a:solidFill>
              </a:rPr>
              <a:t>prices </a:t>
            </a:r>
            <a:r>
              <a:rPr lang="en-US" sz="3200" dirty="0" smtClean="0"/>
              <a:t>requires </a:t>
            </a:r>
            <a:r>
              <a:rPr lang="en-US" sz="3200" u="sng" dirty="0"/>
              <a:t>reducing</a:t>
            </a:r>
            <a:r>
              <a:rPr lang="en-US" sz="3200" dirty="0"/>
              <a:t> aggregate </a:t>
            </a:r>
            <a:r>
              <a:rPr lang="en-US" sz="3200" dirty="0" smtClean="0"/>
              <a:t>demand. This </a:t>
            </a:r>
            <a:r>
              <a:rPr lang="en-US" sz="3200" dirty="0" smtClean="0">
                <a:solidFill>
                  <a:srgbClr val="990033"/>
                </a:solidFill>
              </a:rPr>
              <a:t>will </a:t>
            </a:r>
            <a:r>
              <a:rPr lang="en-US" sz="3200" dirty="0">
                <a:solidFill>
                  <a:srgbClr val="990033"/>
                </a:solidFill>
              </a:rPr>
              <a:t>deepen the output slump</a:t>
            </a:r>
            <a:r>
              <a:rPr lang="en-US" sz="3200" dirty="0" smtClean="0">
                <a:solidFill>
                  <a:srgbClr val="990033"/>
                </a:solidFill>
              </a:rPr>
              <a:t>.</a:t>
            </a:r>
          </a:p>
          <a:p>
            <a:endParaRPr lang="en-US" dirty="0" smtClean="0">
              <a:solidFill>
                <a:srgbClr val="990033"/>
              </a:solidFill>
            </a:endParaRPr>
          </a:p>
          <a:p>
            <a:r>
              <a:rPr lang="en-US" sz="3200" dirty="0" smtClean="0"/>
              <a:t>In the 1970s, during the Stagflation, the Government had to choose what policy to conduct:</a:t>
            </a:r>
          </a:p>
          <a:p>
            <a:r>
              <a:rPr lang="en-US" sz="3200" dirty="0" smtClean="0"/>
              <a:t> expansionary (increasing) or </a:t>
            </a:r>
            <a:r>
              <a:rPr lang="en-US" sz="3200" dirty="0" err="1" smtClean="0"/>
              <a:t>contractionary</a:t>
            </a:r>
            <a:r>
              <a:rPr lang="en-US" sz="3200" dirty="0" smtClean="0"/>
              <a:t> (reducing). </a:t>
            </a:r>
            <a:endParaRPr lang="en-US" sz="3200" dirty="0"/>
          </a:p>
          <a:p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76695205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9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19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1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191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1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191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1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191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9171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650" name="Line 2"/>
          <p:cNvSpPr>
            <a:spLocks noChangeShapeType="1"/>
          </p:cNvSpPr>
          <p:nvPr/>
        </p:nvSpPr>
        <p:spPr bwMode="auto">
          <a:xfrm flipV="1">
            <a:off x="5676900" y="2084386"/>
            <a:ext cx="800100" cy="3540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39651" name="Rectangle 7"/>
          <p:cNvSpPr>
            <a:spLocks noChangeArrowheads="1"/>
          </p:cNvSpPr>
          <p:nvPr/>
        </p:nvSpPr>
        <p:spPr bwMode="auto">
          <a:xfrm>
            <a:off x="1679575" y="1814513"/>
            <a:ext cx="3556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600">
                <a:solidFill>
                  <a:srgbClr val="000000"/>
                </a:solidFill>
                <a:latin typeface="Myriad Pro" pitchFamily="34" charset="0"/>
                <a:ea typeface="ＭＳ Ｐゴシック" pitchFamily="34" charset="-128"/>
              </a:rPr>
              <a:t>15.0</a:t>
            </a:r>
            <a:endParaRPr lang="en-US" sz="1600">
              <a:latin typeface="Myriad Pro" pitchFamily="34" charset="0"/>
              <a:ea typeface="ＭＳ Ｐゴシック" pitchFamily="34" charset="-128"/>
            </a:endParaRPr>
          </a:p>
        </p:txBody>
      </p:sp>
      <p:sp>
        <p:nvSpPr>
          <p:cNvPr id="539652" name="Line 49"/>
          <p:cNvSpPr>
            <a:spLocks noChangeShapeType="1"/>
          </p:cNvSpPr>
          <p:nvPr/>
        </p:nvSpPr>
        <p:spPr bwMode="auto">
          <a:xfrm flipV="1">
            <a:off x="4576763" y="5843588"/>
            <a:ext cx="768350" cy="139700"/>
          </a:xfrm>
          <a:prstGeom prst="line">
            <a:avLst/>
          </a:prstGeom>
          <a:noFill/>
          <a:ln w="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39653" name="Freeform 86"/>
          <p:cNvSpPr>
            <a:spLocks/>
          </p:cNvSpPr>
          <p:nvPr/>
        </p:nvSpPr>
        <p:spPr bwMode="auto">
          <a:xfrm>
            <a:off x="3581400" y="5715000"/>
            <a:ext cx="1143000" cy="685800"/>
          </a:xfrm>
          <a:custGeom>
            <a:avLst/>
            <a:gdLst>
              <a:gd name="T0" fmla="*/ 1028330 w 172"/>
              <a:gd name="T1" fmla="*/ 503856 h 99"/>
              <a:gd name="T2" fmla="*/ 926693 w 172"/>
              <a:gd name="T3" fmla="*/ 631415 h 99"/>
              <a:gd name="T4" fmla="*/ 101637 w 172"/>
              <a:gd name="T5" fmla="*/ 631415 h 99"/>
              <a:gd name="T6" fmla="*/ 0 w 172"/>
              <a:gd name="T7" fmla="*/ 503856 h 99"/>
              <a:gd name="T8" fmla="*/ 0 w 172"/>
              <a:gd name="T9" fmla="*/ 121181 h 99"/>
              <a:gd name="T10" fmla="*/ 101637 w 172"/>
              <a:gd name="T11" fmla="*/ 0 h 99"/>
              <a:gd name="T12" fmla="*/ 926693 w 172"/>
              <a:gd name="T13" fmla="*/ 0 h 99"/>
              <a:gd name="T14" fmla="*/ 1028330 w 172"/>
              <a:gd name="T15" fmla="*/ 121181 h 99"/>
              <a:gd name="T16" fmla="*/ 1028330 w 172"/>
              <a:gd name="T17" fmla="*/ 503856 h 99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172"/>
              <a:gd name="T28" fmla="*/ 0 h 99"/>
              <a:gd name="T29" fmla="*/ 172 w 172"/>
              <a:gd name="T30" fmla="*/ 99 h 99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172" h="99">
                <a:moveTo>
                  <a:pt x="172" y="79"/>
                </a:moveTo>
                <a:cubicBezTo>
                  <a:pt x="172" y="90"/>
                  <a:pt x="164" y="99"/>
                  <a:pt x="155" y="99"/>
                </a:cubicBezTo>
                <a:cubicBezTo>
                  <a:pt x="17" y="99"/>
                  <a:pt x="17" y="99"/>
                  <a:pt x="17" y="99"/>
                </a:cubicBezTo>
                <a:cubicBezTo>
                  <a:pt x="8" y="99"/>
                  <a:pt x="0" y="90"/>
                  <a:pt x="0" y="79"/>
                </a:cubicBezTo>
                <a:cubicBezTo>
                  <a:pt x="0" y="19"/>
                  <a:pt x="0" y="19"/>
                  <a:pt x="0" y="19"/>
                </a:cubicBezTo>
                <a:cubicBezTo>
                  <a:pt x="0" y="9"/>
                  <a:pt x="8" y="0"/>
                  <a:pt x="17" y="0"/>
                </a:cubicBezTo>
                <a:cubicBezTo>
                  <a:pt x="155" y="0"/>
                  <a:pt x="155" y="0"/>
                  <a:pt x="155" y="0"/>
                </a:cubicBezTo>
                <a:cubicBezTo>
                  <a:pt x="164" y="0"/>
                  <a:pt x="172" y="9"/>
                  <a:pt x="172" y="19"/>
                </a:cubicBezTo>
                <a:lnTo>
                  <a:pt x="172" y="79"/>
                </a:lnTo>
                <a:close/>
              </a:path>
            </a:pathLst>
          </a:custGeom>
          <a:solidFill>
            <a:srgbClr val="D7E2E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sz="1600">
              <a:latin typeface="Calibri" pitchFamily="34" charset="0"/>
              <a:ea typeface="ＭＳ Ｐゴシック" pitchFamily="34" charset="-128"/>
            </a:endParaRPr>
          </a:p>
        </p:txBody>
      </p:sp>
      <p:sp>
        <p:nvSpPr>
          <p:cNvPr id="539654" name="Rectangle 98"/>
          <p:cNvSpPr>
            <a:spLocks noChangeArrowheads="1"/>
          </p:cNvSpPr>
          <p:nvPr/>
        </p:nvSpPr>
        <p:spPr bwMode="auto">
          <a:xfrm>
            <a:off x="1946275" y="5694363"/>
            <a:ext cx="10477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600">
                <a:solidFill>
                  <a:srgbClr val="000000"/>
                </a:solidFill>
                <a:latin typeface="Myriad Pro" pitchFamily="34" charset="0"/>
                <a:ea typeface="ＭＳ Ｐゴシック" pitchFamily="34" charset="-128"/>
              </a:rPr>
              <a:t>0</a:t>
            </a:r>
            <a:endParaRPr lang="en-US" sz="1600">
              <a:latin typeface="Myriad Pro" pitchFamily="34" charset="0"/>
              <a:ea typeface="ＭＳ Ｐゴシック" pitchFamily="34" charset="-128"/>
            </a:endParaRPr>
          </a:p>
        </p:txBody>
      </p:sp>
      <p:sp>
        <p:nvSpPr>
          <p:cNvPr id="539655" name="Rectangle 99"/>
          <p:cNvSpPr>
            <a:spLocks noChangeArrowheads="1"/>
          </p:cNvSpPr>
          <p:nvPr/>
        </p:nvSpPr>
        <p:spPr bwMode="auto">
          <a:xfrm>
            <a:off x="5380038" y="5694363"/>
            <a:ext cx="4191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600" dirty="0">
                <a:solidFill>
                  <a:srgbClr val="000000"/>
                </a:solidFill>
                <a:latin typeface="Myriad Pro" pitchFamily="34" charset="0"/>
                <a:ea typeface="ＭＳ Ｐゴシック" pitchFamily="34" charset="-128"/>
              </a:rPr>
              <a:t>$800</a:t>
            </a:r>
            <a:endParaRPr lang="en-US" sz="1600" dirty="0">
              <a:latin typeface="Myriad Pro" pitchFamily="34" charset="0"/>
              <a:ea typeface="ＭＳ Ｐゴシック" pitchFamily="34" charset="-128"/>
            </a:endParaRPr>
          </a:p>
        </p:txBody>
      </p:sp>
      <p:sp>
        <p:nvSpPr>
          <p:cNvPr id="539656" name="Line 103"/>
          <p:cNvSpPr>
            <a:spLocks noChangeShapeType="1"/>
          </p:cNvSpPr>
          <p:nvPr/>
        </p:nvSpPr>
        <p:spPr bwMode="auto">
          <a:xfrm>
            <a:off x="2147888" y="1979613"/>
            <a:ext cx="144462" cy="3175"/>
          </a:xfrm>
          <a:prstGeom prst="line">
            <a:avLst/>
          </a:prstGeom>
          <a:noFill/>
          <a:ln w="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39657" name="Line 105"/>
          <p:cNvSpPr>
            <a:spLocks noChangeShapeType="1"/>
          </p:cNvSpPr>
          <p:nvPr/>
        </p:nvSpPr>
        <p:spPr bwMode="auto">
          <a:xfrm flipV="1">
            <a:off x="5673725" y="1614488"/>
            <a:ext cx="3175" cy="4024312"/>
          </a:xfrm>
          <a:prstGeom prst="line">
            <a:avLst/>
          </a:prstGeom>
          <a:noFill/>
          <a:ln w="38100">
            <a:solidFill>
              <a:srgbClr val="F79448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39658" name="Oval 106"/>
          <p:cNvSpPr>
            <a:spLocks noChangeArrowheads="1"/>
          </p:cNvSpPr>
          <p:nvPr/>
        </p:nvSpPr>
        <p:spPr bwMode="auto">
          <a:xfrm>
            <a:off x="5613400" y="1914525"/>
            <a:ext cx="119063" cy="130175"/>
          </a:xfrm>
          <a:prstGeom prst="ellipse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sz="1600">
              <a:latin typeface="Myriad Pro" pitchFamily="34" charset="0"/>
              <a:ea typeface="ＭＳ Ｐゴシック" pitchFamily="34" charset="-128"/>
            </a:endParaRPr>
          </a:p>
        </p:txBody>
      </p:sp>
      <p:sp>
        <p:nvSpPr>
          <p:cNvPr id="539659" name="Freeform 108"/>
          <p:cNvSpPr>
            <a:spLocks/>
          </p:cNvSpPr>
          <p:nvPr/>
        </p:nvSpPr>
        <p:spPr bwMode="auto">
          <a:xfrm>
            <a:off x="2147888" y="996950"/>
            <a:ext cx="6092825" cy="4641850"/>
          </a:xfrm>
          <a:custGeom>
            <a:avLst/>
            <a:gdLst>
              <a:gd name="T0" fmla="*/ 6091460 w 2405"/>
              <a:gd name="T1" fmla="*/ 4641170 h 1720"/>
              <a:gd name="T2" fmla="*/ 0 w 2405"/>
              <a:gd name="T3" fmla="*/ 4641170 h 1720"/>
              <a:gd name="T4" fmla="*/ 0 w 2405"/>
              <a:gd name="T5" fmla="*/ 0 h 1720"/>
              <a:gd name="T6" fmla="*/ 0 60000 65536"/>
              <a:gd name="T7" fmla="*/ 0 60000 65536"/>
              <a:gd name="T8" fmla="*/ 0 60000 65536"/>
              <a:gd name="T9" fmla="*/ 0 w 2405"/>
              <a:gd name="T10" fmla="*/ 0 h 1720"/>
              <a:gd name="T11" fmla="*/ 2405 w 2405"/>
              <a:gd name="T12" fmla="*/ 1720 h 172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405" h="1720">
                <a:moveTo>
                  <a:pt x="2405" y="1720"/>
                </a:moveTo>
                <a:lnTo>
                  <a:pt x="0" y="1720"/>
                </a:lnTo>
                <a:lnTo>
                  <a:pt x="0" y="0"/>
                </a:lnTo>
              </a:path>
            </a:pathLst>
          </a:custGeom>
          <a:noFill/>
          <a:ln w="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sz="1600">
              <a:latin typeface="Calibri" pitchFamily="34" charset="0"/>
              <a:ea typeface="ＭＳ Ｐゴシック" pitchFamily="34" charset="-128"/>
            </a:endParaRPr>
          </a:p>
        </p:txBody>
      </p:sp>
      <p:sp>
        <p:nvSpPr>
          <p:cNvPr id="539660" name="Rectangle 12"/>
          <p:cNvSpPr>
            <a:spLocks noChangeArrowheads="1"/>
          </p:cNvSpPr>
          <p:nvPr/>
        </p:nvSpPr>
        <p:spPr bwMode="auto">
          <a:xfrm>
            <a:off x="6400800" y="5686425"/>
            <a:ext cx="23622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800" b="1" dirty="0">
                <a:latin typeface="Myriad Pro" pitchFamily="34" charset="0"/>
                <a:ea typeface="ＭＳ Ｐゴシック" pitchFamily="34" charset="-128"/>
              </a:rPr>
              <a:t>Real GDP (billions of </a:t>
            </a:r>
            <a:r>
              <a:rPr lang="en-US" sz="1800" b="1" dirty="0" smtClean="0">
                <a:latin typeface="Myriad Pro" pitchFamily="34" charset="0"/>
                <a:ea typeface="ＭＳ Ｐゴシック" pitchFamily="34" charset="-128"/>
              </a:rPr>
              <a:t>2005 </a:t>
            </a:r>
            <a:r>
              <a:rPr lang="en-US" sz="1800" b="1" dirty="0">
                <a:latin typeface="Myriad Pro" pitchFamily="34" charset="0"/>
                <a:ea typeface="ＭＳ Ｐゴシック" pitchFamily="34" charset="-128"/>
              </a:rPr>
              <a:t>dollars)</a:t>
            </a:r>
          </a:p>
        </p:txBody>
      </p:sp>
      <p:sp>
        <p:nvSpPr>
          <p:cNvPr id="539661" name="Rectangle 13"/>
          <p:cNvSpPr>
            <a:spLocks noChangeArrowheads="1"/>
          </p:cNvSpPr>
          <p:nvPr/>
        </p:nvSpPr>
        <p:spPr bwMode="auto">
          <a:xfrm>
            <a:off x="0" y="838200"/>
            <a:ext cx="2209800" cy="915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800" b="1" dirty="0">
                <a:latin typeface="Myriad Pro" pitchFamily="34" charset="0"/>
                <a:ea typeface="ＭＳ Ｐゴシック" pitchFamily="34" charset="-128"/>
              </a:rPr>
              <a:t>Aggregate price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800" b="1" dirty="0">
                <a:latin typeface="Myriad Pro" pitchFamily="34" charset="0"/>
                <a:ea typeface="ＭＳ Ｐゴシック" pitchFamily="34" charset="-128"/>
              </a:rPr>
              <a:t>level (GDP deflator,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800" b="1" dirty="0" smtClean="0">
                <a:latin typeface="Myriad Pro" pitchFamily="34" charset="0"/>
                <a:ea typeface="ＭＳ Ｐゴシック" pitchFamily="34" charset="-128"/>
              </a:rPr>
              <a:t>2005 </a:t>
            </a:r>
            <a:r>
              <a:rPr lang="en-US" sz="1800" b="1" dirty="0">
                <a:latin typeface="Myriad Pro" pitchFamily="34" charset="0"/>
                <a:ea typeface="ＭＳ Ｐゴシック" pitchFamily="34" charset="-128"/>
              </a:rPr>
              <a:t>= 100)</a:t>
            </a:r>
          </a:p>
        </p:txBody>
      </p:sp>
      <p:sp>
        <p:nvSpPr>
          <p:cNvPr id="539662" name="Rectangle 14"/>
          <p:cNvSpPr>
            <a:spLocks noChangeArrowheads="1"/>
          </p:cNvSpPr>
          <p:nvPr/>
        </p:nvSpPr>
        <p:spPr bwMode="auto">
          <a:xfrm>
            <a:off x="3657600" y="5791200"/>
            <a:ext cx="1143000" cy="58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600" i="1" dirty="0">
                <a:latin typeface="Myriad Pro" pitchFamily="34" charset="0"/>
                <a:ea typeface="ＭＳ Ｐゴシック" pitchFamily="34" charset="-128"/>
              </a:rPr>
              <a:t>Potential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600" i="1" dirty="0">
                <a:latin typeface="Myriad Pro" pitchFamily="34" charset="0"/>
                <a:ea typeface="ＭＳ Ｐゴシック" pitchFamily="34" charset="-128"/>
              </a:rPr>
              <a:t>output, </a:t>
            </a:r>
            <a:r>
              <a:rPr lang="en-US" sz="1600" i="1" dirty="0" smtClean="0">
                <a:latin typeface="Myriad Pro" pitchFamily="34" charset="0"/>
                <a:ea typeface="ＭＳ Ｐゴシック" pitchFamily="34" charset="-128"/>
              </a:rPr>
              <a:t>Y</a:t>
            </a:r>
            <a:r>
              <a:rPr lang="en-US" sz="1600" i="1" baseline="-25000" dirty="0" smtClean="0">
                <a:latin typeface="Myriad Pro" pitchFamily="34" charset="0"/>
                <a:ea typeface="ＭＳ Ｐゴシック" pitchFamily="34" charset="-128"/>
              </a:rPr>
              <a:t>P</a:t>
            </a:r>
            <a:endParaRPr lang="en-US" sz="1600" i="1" baseline="-25000" dirty="0">
              <a:latin typeface="Myriad Pro" pitchFamily="34" charset="0"/>
              <a:ea typeface="ＭＳ Ｐゴシック" pitchFamily="34" charset="-128"/>
            </a:endParaRPr>
          </a:p>
        </p:txBody>
      </p:sp>
      <p:sp>
        <p:nvSpPr>
          <p:cNvPr id="539663" name="Rectangle 15"/>
          <p:cNvSpPr>
            <a:spLocks noChangeArrowheads="1"/>
          </p:cNvSpPr>
          <p:nvPr/>
        </p:nvSpPr>
        <p:spPr bwMode="auto">
          <a:xfrm>
            <a:off x="4724400" y="962025"/>
            <a:ext cx="2286000" cy="58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600">
                <a:latin typeface="Myriad Pro" pitchFamily="34" charset="0"/>
                <a:ea typeface="ＭＳ Ｐゴシック" pitchFamily="34" charset="-128"/>
              </a:rPr>
              <a:t>Long-run aggregate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600">
                <a:latin typeface="Myriad Pro" pitchFamily="34" charset="0"/>
                <a:ea typeface="ＭＳ Ｐゴシック" pitchFamily="34" charset="-128"/>
              </a:rPr>
              <a:t>supply curve, </a:t>
            </a:r>
            <a:r>
              <a:rPr lang="en-US" sz="1600" i="1">
                <a:latin typeface="Myriad Pro" pitchFamily="34" charset="0"/>
                <a:ea typeface="ＭＳ Ｐゴシック" pitchFamily="34" charset="-128"/>
              </a:rPr>
              <a:t>LRAS</a:t>
            </a:r>
          </a:p>
        </p:txBody>
      </p:sp>
      <p:sp>
        <p:nvSpPr>
          <p:cNvPr id="539664" name="Line 16"/>
          <p:cNvSpPr>
            <a:spLocks noChangeShapeType="1"/>
          </p:cNvSpPr>
          <p:nvPr/>
        </p:nvSpPr>
        <p:spPr bwMode="auto">
          <a:xfrm flipH="1">
            <a:off x="2343150" y="1981200"/>
            <a:ext cx="3302000" cy="1588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39665" name="Rectangle 8"/>
          <p:cNvSpPr>
            <a:spLocks noChangeArrowheads="1"/>
          </p:cNvSpPr>
          <p:nvPr/>
        </p:nvSpPr>
        <p:spPr bwMode="auto">
          <a:xfrm>
            <a:off x="1790700" y="3671888"/>
            <a:ext cx="25082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600">
                <a:solidFill>
                  <a:srgbClr val="000000"/>
                </a:solidFill>
                <a:latin typeface="Myriad Pro" pitchFamily="34" charset="0"/>
                <a:ea typeface="ＭＳ Ｐゴシック" pitchFamily="34" charset="-128"/>
              </a:rPr>
              <a:t>7.5</a:t>
            </a:r>
            <a:endParaRPr lang="en-US" sz="1600">
              <a:latin typeface="Myriad Pro" pitchFamily="34" charset="0"/>
              <a:ea typeface="ＭＳ Ｐゴシック" pitchFamily="34" charset="-128"/>
            </a:endParaRPr>
          </a:p>
        </p:txBody>
      </p:sp>
      <p:sp>
        <p:nvSpPr>
          <p:cNvPr id="539666" name="Line 48"/>
          <p:cNvSpPr>
            <a:spLocks noChangeShapeType="1"/>
          </p:cNvSpPr>
          <p:nvPr/>
        </p:nvSpPr>
        <p:spPr bwMode="auto">
          <a:xfrm>
            <a:off x="1447800" y="2790825"/>
            <a:ext cx="452438" cy="3175"/>
          </a:xfrm>
          <a:prstGeom prst="line">
            <a:avLst/>
          </a:prstGeom>
          <a:noFill/>
          <a:ln w="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39667" name="Freeform 50"/>
          <p:cNvSpPr>
            <a:spLocks/>
          </p:cNvSpPr>
          <p:nvPr/>
        </p:nvSpPr>
        <p:spPr bwMode="auto">
          <a:xfrm>
            <a:off x="6400800" y="1550987"/>
            <a:ext cx="2057400" cy="1116013"/>
          </a:xfrm>
          <a:custGeom>
            <a:avLst/>
            <a:gdLst>
              <a:gd name="T0" fmla="*/ 1990806 w 333"/>
              <a:gd name="T1" fmla="*/ 995832 h 175"/>
              <a:gd name="T2" fmla="*/ 1889173 w 333"/>
              <a:gd name="T3" fmla="*/ 1117119 h 175"/>
              <a:gd name="T4" fmla="*/ 101633 w 333"/>
              <a:gd name="T5" fmla="*/ 1117119 h 175"/>
              <a:gd name="T6" fmla="*/ 0 w 333"/>
              <a:gd name="T7" fmla="*/ 995832 h 175"/>
              <a:gd name="T8" fmla="*/ 0 w 333"/>
              <a:gd name="T9" fmla="*/ 121287 h 175"/>
              <a:gd name="T10" fmla="*/ 101633 w 333"/>
              <a:gd name="T11" fmla="*/ 0 h 175"/>
              <a:gd name="T12" fmla="*/ 1889173 w 333"/>
              <a:gd name="T13" fmla="*/ 0 h 175"/>
              <a:gd name="T14" fmla="*/ 1990806 w 333"/>
              <a:gd name="T15" fmla="*/ 121287 h 175"/>
              <a:gd name="T16" fmla="*/ 1990806 w 333"/>
              <a:gd name="T17" fmla="*/ 995832 h 175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333"/>
              <a:gd name="T28" fmla="*/ 0 h 175"/>
              <a:gd name="T29" fmla="*/ 333 w 333"/>
              <a:gd name="T30" fmla="*/ 175 h 175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333" h="175">
                <a:moveTo>
                  <a:pt x="333" y="156"/>
                </a:moveTo>
                <a:cubicBezTo>
                  <a:pt x="333" y="167"/>
                  <a:pt x="325" y="175"/>
                  <a:pt x="316" y="175"/>
                </a:cubicBezTo>
                <a:cubicBezTo>
                  <a:pt x="17" y="175"/>
                  <a:pt x="17" y="175"/>
                  <a:pt x="17" y="175"/>
                </a:cubicBezTo>
                <a:cubicBezTo>
                  <a:pt x="8" y="175"/>
                  <a:pt x="0" y="167"/>
                  <a:pt x="0" y="156"/>
                </a:cubicBezTo>
                <a:cubicBezTo>
                  <a:pt x="0" y="19"/>
                  <a:pt x="0" y="19"/>
                  <a:pt x="0" y="19"/>
                </a:cubicBezTo>
                <a:cubicBezTo>
                  <a:pt x="0" y="9"/>
                  <a:pt x="8" y="0"/>
                  <a:pt x="17" y="0"/>
                </a:cubicBezTo>
                <a:cubicBezTo>
                  <a:pt x="316" y="0"/>
                  <a:pt x="316" y="0"/>
                  <a:pt x="316" y="0"/>
                </a:cubicBezTo>
                <a:cubicBezTo>
                  <a:pt x="325" y="0"/>
                  <a:pt x="333" y="9"/>
                  <a:pt x="333" y="19"/>
                </a:cubicBezTo>
                <a:lnTo>
                  <a:pt x="333" y="156"/>
                </a:lnTo>
                <a:close/>
              </a:path>
            </a:pathLst>
          </a:custGeom>
          <a:solidFill>
            <a:srgbClr val="D7E2E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sz="1600">
              <a:latin typeface="Calibri" pitchFamily="34" charset="0"/>
              <a:ea typeface="ＭＳ Ｐゴシック" pitchFamily="34" charset="-128"/>
            </a:endParaRPr>
          </a:p>
        </p:txBody>
      </p:sp>
      <p:sp>
        <p:nvSpPr>
          <p:cNvPr id="539668" name="Freeform 70"/>
          <p:cNvSpPr>
            <a:spLocks/>
          </p:cNvSpPr>
          <p:nvPr/>
        </p:nvSpPr>
        <p:spPr bwMode="auto">
          <a:xfrm>
            <a:off x="152400" y="2333625"/>
            <a:ext cx="1323975" cy="865188"/>
          </a:xfrm>
          <a:custGeom>
            <a:avLst/>
            <a:gdLst>
              <a:gd name="T0" fmla="*/ 1172700 w 196"/>
              <a:gd name="T1" fmla="*/ 745164 h 136"/>
              <a:gd name="T2" fmla="*/ 1070986 w 196"/>
              <a:gd name="T3" fmla="*/ 866173 h 136"/>
              <a:gd name="T4" fmla="*/ 101714 w 196"/>
              <a:gd name="T5" fmla="*/ 866173 h 136"/>
              <a:gd name="T6" fmla="*/ 0 w 196"/>
              <a:gd name="T7" fmla="*/ 745164 h 136"/>
              <a:gd name="T8" fmla="*/ 0 w 196"/>
              <a:gd name="T9" fmla="*/ 121009 h 136"/>
              <a:gd name="T10" fmla="*/ 101714 w 196"/>
              <a:gd name="T11" fmla="*/ 0 h 136"/>
              <a:gd name="T12" fmla="*/ 1070986 w 196"/>
              <a:gd name="T13" fmla="*/ 0 h 136"/>
              <a:gd name="T14" fmla="*/ 1172700 w 196"/>
              <a:gd name="T15" fmla="*/ 121009 h 136"/>
              <a:gd name="T16" fmla="*/ 1172700 w 196"/>
              <a:gd name="T17" fmla="*/ 745164 h 1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196"/>
              <a:gd name="T28" fmla="*/ 0 h 136"/>
              <a:gd name="T29" fmla="*/ 196 w 196"/>
              <a:gd name="T30" fmla="*/ 136 h 1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196" h="136">
                <a:moveTo>
                  <a:pt x="196" y="117"/>
                </a:moveTo>
                <a:cubicBezTo>
                  <a:pt x="196" y="127"/>
                  <a:pt x="188" y="136"/>
                  <a:pt x="179" y="136"/>
                </a:cubicBezTo>
                <a:cubicBezTo>
                  <a:pt x="17" y="136"/>
                  <a:pt x="17" y="136"/>
                  <a:pt x="17" y="136"/>
                </a:cubicBezTo>
                <a:cubicBezTo>
                  <a:pt x="8" y="136"/>
                  <a:pt x="0" y="127"/>
                  <a:pt x="0" y="117"/>
                </a:cubicBezTo>
                <a:cubicBezTo>
                  <a:pt x="0" y="19"/>
                  <a:pt x="0" y="19"/>
                  <a:pt x="0" y="19"/>
                </a:cubicBezTo>
                <a:cubicBezTo>
                  <a:pt x="0" y="9"/>
                  <a:pt x="8" y="0"/>
                  <a:pt x="17" y="0"/>
                </a:cubicBezTo>
                <a:cubicBezTo>
                  <a:pt x="179" y="0"/>
                  <a:pt x="179" y="0"/>
                  <a:pt x="179" y="0"/>
                </a:cubicBezTo>
                <a:cubicBezTo>
                  <a:pt x="188" y="0"/>
                  <a:pt x="196" y="9"/>
                  <a:pt x="196" y="19"/>
                </a:cubicBezTo>
                <a:lnTo>
                  <a:pt x="196" y="117"/>
                </a:lnTo>
                <a:close/>
              </a:path>
            </a:pathLst>
          </a:custGeom>
          <a:solidFill>
            <a:srgbClr val="D7E2E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sz="1600">
              <a:latin typeface="Calibri" pitchFamily="34" charset="0"/>
              <a:ea typeface="ＭＳ Ｐゴシック" pitchFamily="34" charset="-128"/>
            </a:endParaRPr>
          </a:p>
        </p:txBody>
      </p:sp>
      <p:sp>
        <p:nvSpPr>
          <p:cNvPr id="539669" name="Line 104"/>
          <p:cNvSpPr>
            <a:spLocks noChangeShapeType="1"/>
          </p:cNvSpPr>
          <p:nvPr/>
        </p:nvSpPr>
        <p:spPr bwMode="auto">
          <a:xfrm>
            <a:off x="2147888" y="3803650"/>
            <a:ext cx="144462" cy="3175"/>
          </a:xfrm>
          <a:prstGeom prst="line">
            <a:avLst/>
          </a:prstGeom>
          <a:noFill/>
          <a:ln w="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39670" name="Oval 107"/>
          <p:cNvSpPr>
            <a:spLocks noChangeArrowheads="1"/>
          </p:cNvSpPr>
          <p:nvPr/>
        </p:nvSpPr>
        <p:spPr bwMode="auto">
          <a:xfrm>
            <a:off x="5613400" y="3738563"/>
            <a:ext cx="119063" cy="127000"/>
          </a:xfrm>
          <a:prstGeom prst="ellipse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sz="1600">
              <a:latin typeface="Myriad Pro" pitchFamily="34" charset="0"/>
              <a:ea typeface="ＭＳ Ｐゴシック" pitchFamily="34" charset="-128"/>
            </a:endParaRPr>
          </a:p>
        </p:txBody>
      </p:sp>
      <p:sp>
        <p:nvSpPr>
          <p:cNvPr id="539671" name="Rectangle 23"/>
          <p:cNvSpPr>
            <a:spLocks noChangeArrowheads="1"/>
          </p:cNvSpPr>
          <p:nvPr/>
        </p:nvSpPr>
        <p:spPr bwMode="auto">
          <a:xfrm>
            <a:off x="152400" y="2333625"/>
            <a:ext cx="13716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600" i="1" dirty="0">
                <a:latin typeface="Myriad Pro" pitchFamily="34" charset="0"/>
                <a:ea typeface="ＭＳ Ｐゴシック" pitchFamily="34" charset="-128"/>
              </a:rPr>
              <a:t>A fall in the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600" i="1" dirty="0">
                <a:latin typeface="Myriad Pro" pitchFamily="34" charset="0"/>
                <a:ea typeface="ＭＳ Ｐゴシック" pitchFamily="34" charset="-128"/>
              </a:rPr>
              <a:t>aggregate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600" i="1" dirty="0">
                <a:latin typeface="Myriad Pro" pitchFamily="34" charset="0"/>
                <a:ea typeface="ＭＳ Ｐゴシック" pitchFamily="34" charset="-128"/>
              </a:rPr>
              <a:t>price level…</a:t>
            </a:r>
          </a:p>
        </p:txBody>
      </p:sp>
      <p:sp>
        <p:nvSpPr>
          <p:cNvPr id="539672" name="Rectangle 24"/>
          <p:cNvSpPr>
            <a:spLocks noChangeArrowheads="1"/>
          </p:cNvSpPr>
          <p:nvPr/>
        </p:nvSpPr>
        <p:spPr bwMode="auto">
          <a:xfrm>
            <a:off x="6400800" y="1550987"/>
            <a:ext cx="2362200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600" i="1" dirty="0">
                <a:latin typeface="Myriad Pro" pitchFamily="34" charset="0"/>
                <a:ea typeface="ＭＳ Ｐゴシック" pitchFamily="34" charset="-128"/>
              </a:rPr>
              <a:t>…leaves the quantity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600" i="1" dirty="0">
                <a:latin typeface="Myriad Pro" pitchFamily="34" charset="0"/>
                <a:ea typeface="ＭＳ Ｐゴシック" pitchFamily="34" charset="-128"/>
              </a:rPr>
              <a:t>of aggregate output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600" i="1" dirty="0">
                <a:latin typeface="Myriad Pro" pitchFamily="34" charset="0"/>
                <a:ea typeface="ＭＳ Ｐゴシック" pitchFamily="34" charset="-128"/>
              </a:rPr>
              <a:t>supplied unchanged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600" i="1" dirty="0">
                <a:latin typeface="Myriad Pro" pitchFamily="34" charset="0"/>
                <a:ea typeface="ＭＳ Ｐゴシック" pitchFamily="34" charset="-128"/>
              </a:rPr>
              <a:t>in the long run.</a:t>
            </a:r>
          </a:p>
        </p:txBody>
      </p:sp>
      <p:sp>
        <p:nvSpPr>
          <p:cNvPr id="539673" name="Line 25"/>
          <p:cNvSpPr>
            <a:spLocks noChangeShapeType="1"/>
          </p:cNvSpPr>
          <p:nvPr/>
        </p:nvSpPr>
        <p:spPr bwMode="auto">
          <a:xfrm flipH="1">
            <a:off x="2246313" y="3797300"/>
            <a:ext cx="3302000" cy="1588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39674" name="Line 26"/>
          <p:cNvSpPr>
            <a:spLocks noChangeShapeType="1"/>
          </p:cNvSpPr>
          <p:nvPr/>
        </p:nvSpPr>
        <p:spPr bwMode="auto">
          <a:xfrm>
            <a:off x="1905000" y="2181225"/>
            <a:ext cx="0" cy="129540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39675" name="Rectangle 27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algn="l"/>
            <a:r>
              <a:rPr lang="en-US" spc="0" dirty="0"/>
              <a:t>Long-Run Aggregate Supply Curve</a:t>
            </a:r>
          </a:p>
        </p:txBody>
      </p:sp>
      <p:sp>
        <p:nvSpPr>
          <p:cNvPr id="2" name="Rectangle 1"/>
          <p:cNvSpPr/>
          <p:nvPr/>
        </p:nvSpPr>
        <p:spPr>
          <a:xfrm>
            <a:off x="5862637" y="3429000"/>
            <a:ext cx="3281363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i="1" dirty="0">
                <a:solidFill>
                  <a:srgbClr val="990033"/>
                </a:solidFill>
                <a:latin typeface="Candara" pitchFamily="34" charset="0"/>
              </a:rPr>
              <a:t>Potential </a:t>
            </a:r>
            <a:r>
              <a:rPr lang="en-US" sz="2400" b="1" i="1" dirty="0" smtClean="0">
                <a:solidFill>
                  <a:srgbClr val="990033"/>
                </a:solidFill>
                <a:latin typeface="Candara" pitchFamily="34" charset="0"/>
              </a:rPr>
              <a:t>output, </a:t>
            </a:r>
            <a:r>
              <a:rPr lang="en-US" sz="2400" b="1" i="1" dirty="0" err="1" smtClean="0">
                <a:solidFill>
                  <a:srgbClr val="990033"/>
                </a:solidFill>
                <a:latin typeface="Candara" pitchFamily="34" charset="0"/>
              </a:rPr>
              <a:t>Yp</a:t>
            </a:r>
            <a:r>
              <a:rPr lang="en-US" sz="2400" b="1" i="1" dirty="0" smtClean="0">
                <a:solidFill>
                  <a:srgbClr val="990033"/>
                </a:solidFill>
                <a:latin typeface="Candara" pitchFamily="34" charset="0"/>
              </a:rPr>
              <a:t>,  </a:t>
            </a:r>
            <a:r>
              <a:rPr lang="en-US" sz="2000" dirty="0">
                <a:latin typeface="Candara" pitchFamily="34" charset="0"/>
              </a:rPr>
              <a:t>is the level of </a:t>
            </a:r>
            <a:r>
              <a:rPr lang="en-US" sz="2000" dirty="0" smtClean="0">
                <a:latin typeface="Candara" pitchFamily="34" charset="0"/>
              </a:rPr>
              <a:t>real GDP </a:t>
            </a:r>
            <a:r>
              <a:rPr lang="en-US" sz="2000" dirty="0">
                <a:latin typeface="Candara" pitchFamily="34" charset="0"/>
              </a:rPr>
              <a:t>the economy would produce </a:t>
            </a:r>
            <a:r>
              <a:rPr lang="en-US" sz="2000" dirty="0" smtClean="0">
                <a:latin typeface="Candara" pitchFamily="34" charset="0"/>
              </a:rPr>
              <a:t>if all </a:t>
            </a:r>
            <a:r>
              <a:rPr lang="en-US" sz="2000" dirty="0">
                <a:latin typeface="Candara" pitchFamily="34" charset="0"/>
              </a:rPr>
              <a:t>prices, </a:t>
            </a:r>
            <a:r>
              <a:rPr lang="en-US" sz="2000" dirty="0" smtClean="0">
                <a:latin typeface="Candara" pitchFamily="34" charset="0"/>
              </a:rPr>
              <a:t>including nominal wages, were </a:t>
            </a:r>
            <a:r>
              <a:rPr lang="en-US" sz="2000" dirty="0">
                <a:latin typeface="Candara" pitchFamily="34" charset="0"/>
              </a:rPr>
              <a:t>fully flexible.</a:t>
            </a:r>
            <a:endParaRPr lang="en-US" sz="2400" dirty="0">
              <a:latin typeface="Candara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264311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396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5396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396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5396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5396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396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396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396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5396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396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396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396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396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5396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396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9650" grpId="0" animBg="1"/>
      <p:bldP spid="539652" grpId="0" animBg="1"/>
      <p:bldP spid="539653" grpId="0" animBg="1"/>
      <p:bldP spid="539655" grpId="0"/>
      <p:bldP spid="539662" grpId="0"/>
      <p:bldP spid="539665" grpId="0"/>
      <p:bldP spid="539666" grpId="0" animBg="1"/>
      <p:bldP spid="539667" grpId="0" animBg="1"/>
      <p:bldP spid="539668" grpId="0" animBg="1"/>
      <p:bldP spid="539669" grpId="0" animBg="1"/>
      <p:bldP spid="539670" grpId="0" animBg="1"/>
      <p:bldP spid="539671" grpId="0"/>
      <p:bldP spid="539672" grpId="0"/>
      <p:bldP spid="539673" grpId="0" animBg="1"/>
      <p:bldP spid="539674" grpId="0" animBg="1"/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890" name="Rectangle 6"/>
          <p:cNvSpPr>
            <a:spLocks noChangeArrowheads="1"/>
          </p:cNvSpPr>
          <p:nvPr/>
        </p:nvSpPr>
        <p:spPr bwMode="auto">
          <a:xfrm>
            <a:off x="4703763" y="6176963"/>
            <a:ext cx="22762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600" i="1" dirty="0" err="1" smtClean="0">
                <a:solidFill>
                  <a:srgbClr val="000000"/>
                </a:solidFill>
                <a:latin typeface="Myriad Pro" pitchFamily="34" charset="0"/>
                <a:ea typeface="ＭＳ Ｐゴシック" pitchFamily="34" charset="-128"/>
              </a:rPr>
              <a:t>Y</a:t>
            </a:r>
            <a:r>
              <a:rPr lang="en-US" sz="1600" baseline="-25000" dirty="0" err="1" smtClean="0">
                <a:solidFill>
                  <a:srgbClr val="000000"/>
                </a:solidFill>
                <a:latin typeface="Myriad Pro" pitchFamily="34" charset="0"/>
                <a:ea typeface="ＭＳ Ｐゴシック" pitchFamily="34" charset="-128"/>
              </a:rPr>
              <a:t>P</a:t>
            </a:r>
            <a:endParaRPr lang="en-US" sz="1600" i="1" dirty="0">
              <a:latin typeface="Myriad Pro" pitchFamily="34" charset="0"/>
              <a:ea typeface="ＭＳ Ｐゴシック" pitchFamily="34" charset="-128"/>
            </a:endParaRPr>
          </a:p>
        </p:txBody>
      </p:sp>
      <p:sp>
        <p:nvSpPr>
          <p:cNvPr id="549892" name="Rectangle 8"/>
          <p:cNvSpPr>
            <a:spLocks noChangeArrowheads="1"/>
          </p:cNvSpPr>
          <p:nvPr/>
        </p:nvSpPr>
        <p:spPr bwMode="auto">
          <a:xfrm>
            <a:off x="1087438" y="3802063"/>
            <a:ext cx="22762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600" i="1" dirty="0" smtClean="0">
                <a:solidFill>
                  <a:srgbClr val="000000"/>
                </a:solidFill>
                <a:latin typeface="Myriad Pro" pitchFamily="34" charset="0"/>
                <a:ea typeface="ＭＳ Ｐゴシック" pitchFamily="34" charset="-128"/>
              </a:rPr>
              <a:t>P</a:t>
            </a:r>
            <a:r>
              <a:rPr lang="en-US" sz="1600" baseline="-25000" dirty="0" smtClean="0">
                <a:solidFill>
                  <a:srgbClr val="000000"/>
                </a:solidFill>
                <a:latin typeface="Myriad Pro" pitchFamily="34" charset="0"/>
                <a:ea typeface="ＭＳ Ｐゴシック" pitchFamily="34" charset="-128"/>
              </a:rPr>
              <a:t>E</a:t>
            </a:r>
            <a:endParaRPr lang="en-US" sz="1600" i="1" dirty="0">
              <a:latin typeface="Myriad Pro" pitchFamily="34" charset="0"/>
              <a:ea typeface="ＭＳ Ｐゴシック" pitchFamily="34" charset="-128"/>
            </a:endParaRPr>
          </a:p>
        </p:txBody>
      </p:sp>
      <p:sp>
        <p:nvSpPr>
          <p:cNvPr id="549894" name="Rectangle 11"/>
          <p:cNvSpPr>
            <a:spLocks noChangeArrowheads="1"/>
          </p:cNvSpPr>
          <p:nvPr/>
        </p:nvSpPr>
        <p:spPr bwMode="auto">
          <a:xfrm>
            <a:off x="6718300" y="2320925"/>
            <a:ext cx="556243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600" i="1" dirty="0" smtClean="0">
                <a:solidFill>
                  <a:srgbClr val="000000"/>
                </a:solidFill>
                <a:latin typeface="Myriad Pro" pitchFamily="34" charset="0"/>
                <a:ea typeface="ＭＳ Ｐゴシック" pitchFamily="34" charset="-128"/>
              </a:rPr>
              <a:t>SRAS</a:t>
            </a:r>
            <a:endParaRPr lang="en-US" sz="1600" i="1" dirty="0">
              <a:latin typeface="Myriad Pro" pitchFamily="34" charset="0"/>
              <a:ea typeface="ＭＳ Ｐゴシック" pitchFamily="34" charset="-128"/>
            </a:endParaRPr>
          </a:p>
        </p:txBody>
      </p:sp>
      <p:sp>
        <p:nvSpPr>
          <p:cNvPr id="549897" name="Rectangle 14"/>
          <p:cNvSpPr>
            <a:spLocks noChangeArrowheads="1"/>
          </p:cNvSpPr>
          <p:nvPr/>
        </p:nvSpPr>
        <p:spPr bwMode="auto">
          <a:xfrm>
            <a:off x="4538663" y="1909763"/>
            <a:ext cx="53380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600" i="1" dirty="0" err="1" smtClean="0">
                <a:solidFill>
                  <a:srgbClr val="000000"/>
                </a:solidFill>
                <a:latin typeface="Myriad Pro" pitchFamily="34" charset="0"/>
                <a:ea typeface="ＭＳ Ｐゴシック" pitchFamily="34" charset="-128"/>
              </a:rPr>
              <a:t>LRAS</a:t>
            </a:r>
            <a:endParaRPr lang="en-US" sz="1600" i="1" dirty="0">
              <a:latin typeface="Myriad Pro" pitchFamily="34" charset="0"/>
              <a:ea typeface="ＭＳ Ｐゴシック" pitchFamily="34" charset="-128"/>
            </a:endParaRPr>
          </a:p>
        </p:txBody>
      </p:sp>
      <p:sp>
        <p:nvSpPr>
          <p:cNvPr id="549900" name="Rectangle 17"/>
          <p:cNvSpPr>
            <a:spLocks noChangeArrowheads="1"/>
          </p:cNvSpPr>
          <p:nvPr/>
        </p:nvSpPr>
        <p:spPr bwMode="auto">
          <a:xfrm>
            <a:off x="6230938" y="5419725"/>
            <a:ext cx="28373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600" i="1" dirty="0">
                <a:solidFill>
                  <a:srgbClr val="000000"/>
                </a:solidFill>
                <a:latin typeface="Myriad Pro" pitchFamily="34" charset="0"/>
                <a:ea typeface="ＭＳ Ｐゴシック" pitchFamily="34" charset="-128"/>
              </a:rPr>
              <a:t>AD</a:t>
            </a:r>
            <a:endParaRPr lang="en-US" sz="1600" i="1" dirty="0">
              <a:latin typeface="Myriad Pro" pitchFamily="34" charset="0"/>
              <a:ea typeface="ＭＳ Ｐゴシック" pitchFamily="34" charset="-128"/>
            </a:endParaRPr>
          </a:p>
        </p:txBody>
      </p:sp>
      <p:sp>
        <p:nvSpPr>
          <p:cNvPr id="549901" name="Freeform 18"/>
          <p:cNvSpPr>
            <a:spLocks/>
          </p:cNvSpPr>
          <p:nvPr/>
        </p:nvSpPr>
        <p:spPr bwMode="auto">
          <a:xfrm>
            <a:off x="6126162" y="3694113"/>
            <a:ext cx="2560637" cy="685800"/>
          </a:xfrm>
          <a:custGeom>
            <a:avLst/>
            <a:gdLst>
              <a:gd name="T0" fmla="*/ 1565327 w 240"/>
              <a:gd name="T1" fmla="*/ 743871 h 137"/>
              <a:gd name="T2" fmla="*/ 1454450 w 240"/>
              <a:gd name="T3" fmla="*/ 863647 h 137"/>
              <a:gd name="T4" fmla="*/ 110877 w 240"/>
              <a:gd name="T5" fmla="*/ 863647 h 137"/>
              <a:gd name="T6" fmla="*/ 0 w 240"/>
              <a:gd name="T7" fmla="*/ 743871 h 137"/>
              <a:gd name="T8" fmla="*/ 0 w 240"/>
              <a:gd name="T9" fmla="*/ 119776 h 137"/>
              <a:gd name="T10" fmla="*/ 110877 w 240"/>
              <a:gd name="T11" fmla="*/ 0 h 137"/>
              <a:gd name="T12" fmla="*/ 1454450 w 240"/>
              <a:gd name="T13" fmla="*/ 0 h 137"/>
              <a:gd name="T14" fmla="*/ 1565327 w 240"/>
              <a:gd name="T15" fmla="*/ 119776 h 137"/>
              <a:gd name="T16" fmla="*/ 1565327 w 240"/>
              <a:gd name="T17" fmla="*/ 743871 h 137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240"/>
              <a:gd name="T28" fmla="*/ 0 h 137"/>
              <a:gd name="T29" fmla="*/ 240 w 240"/>
              <a:gd name="T30" fmla="*/ 137 h 137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240" h="137">
                <a:moveTo>
                  <a:pt x="240" y="118"/>
                </a:moveTo>
                <a:cubicBezTo>
                  <a:pt x="240" y="129"/>
                  <a:pt x="232" y="137"/>
                  <a:pt x="223" y="137"/>
                </a:cubicBezTo>
                <a:cubicBezTo>
                  <a:pt x="17" y="137"/>
                  <a:pt x="17" y="137"/>
                  <a:pt x="17" y="137"/>
                </a:cubicBezTo>
                <a:cubicBezTo>
                  <a:pt x="8" y="137"/>
                  <a:pt x="0" y="129"/>
                  <a:pt x="0" y="118"/>
                </a:cubicBezTo>
                <a:cubicBezTo>
                  <a:pt x="0" y="19"/>
                  <a:pt x="0" y="19"/>
                  <a:pt x="0" y="19"/>
                </a:cubicBezTo>
                <a:cubicBezTo>
                  <a:pt x="0" y="9"/>
                  <a:pt x="8" y="0"/>
                  <a:pt x="17" y="0"/>
                </a:cubicBezTo>
                <a:cubicBezTo>
                  <a:pt x="223" y="0"/>
                  <a:pt x="223" y="0"/>
                  <a:pt x="223" y="0"/>
                </a:cubicBezTo>
                <a:cubicBezTo>
                  <a:pt x="232" y="0"/>
                  <a:pt x="240" y="9"/>
                  <a:pt x="240" y="19"/>
                </a:cubicBezTo>
                <a:lnTo>
                  <a:pt x="240" y="118"/>
                </a:lnTo>
                <a:close/>
              </a:path>
            </a:pathLst>
          </a:custGeom>
          <a:solidFill>
            <a:srgbClr val="D7E2E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sz="1600">
              <a:latin typeface="Calibri" pitchFamily="34" charset="0"/>
              <a:ea typeface="ＭＳ Ｐゴシック" pitchFamily="34" charset="-128"/>
            </a:endParaRPr>
          </a:p>
        </p:txBody>
      </p:sp>
      <p:sp>
        <p:nvSpPr>
          <p:cNvPr id="549902" name="Line 32"/>
          <p:cNvSpPr>
            <a:spLocks noChangeShapeType="1"/>
          </p:cNvSpPr>
          <p:nvPr/>
        </p:nvSpPr>
        <p:spPr bwMode="auto">
          <a:xfrm flipH="1" flipV="1">
            <a:off x="4824413" y="6507163"/>
            <a:ext cx="738187" cy="198437"/>
          </a:xfrm>
          <a:prstGeom prst="line">
            <a:avLst/>
          </a:prstGeom>
          <a:noFill/>
          <a:ln w="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49903" name="Freeform 33"/>
          <p:cNvSpPr>
            <a:spLocks/>
          </p:cNvSpPr>
          <p:nvPr/>
        </p:nvSpPr>
        <p:spPr bwMode="auto">
          <a:xfrm>
            <a:off x="5181600" y="6324600"/>
            <a:ext cx="1600200" cy="457200"/>
          </a:xfrm>
          <a:custGeom>
            <a:avLst/>
            <a:gdLst>
              <a:gd name="T0" fmla="*/ 1018705 w 156"/>
              <a:gd name="T1" fmla="*/ 496369 h 98"/>
              <a:gd name="T2" fmla="*/ 907692 w 156"/>
              <a:gd name="T3" fmla="*/ 615749 h 98"/>
              <a:gd name="T4" fmla="*/ 111013 w 156"/>
              <a:gd name="T5" fmla="*/ 615749 h 98"/>
              <a:gd name="T6" fmla="*/ 0 w 156"/>
              <a:gd name="T7" fmla="*/ 496369 h 98"/>
              <a:gd name="T8" fmla="*/ 0 w 156"/>
              <a:gd name="T9" fmla="*/ 119380 h 98"/>
              <a:gd name="T10" fmla="*/ 111013 w 156"/>
              <a:gd name="T11" fmla="*/ 0 h 98"/>
              <a:gd name="T12" fmla="*/ 907692 w 156"/>
              <a:gd name="T13" fmla="*/ 0 h 98"/>
              <a:gd name="T14" fmla="*/ 1018705 w 156"/>
              <a:gd name="T15" fmla="*/ 119380 h 98"/>
              <a:gd name="T16" fmla="*/ 1018705 w 156"/>
              <a:gd name="T17" fmla="*/ 496369 h 98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156"/>
              <a:gd name="T28" fmla="*/ 0 h 98"/>
              <a:gd name="T29" fmla="*/ 156 w 156"/>
              <a:gd name="T30" fmla="*/ 98 h 98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156" h="98">
                <a:moveTo>
                  <a:pt x="156" y="79"/>
                </a:moveTo>
                <a:cubicBezTo>
                  <a:pt x="156" y="89"/>
                  <a:pt x="148" y="98"/>
                  <a:pt x="139" y="98"/>
                </a:cubicBezTo>
                <a:cubicBezTo>
                  <a:pt x="17" y="98"/>
                  <a:pt x="17" y="98"/>
                  <a:pt x="17" y="98"/>
                </a:cubicBezTo>
                <a:cubicBezTo>
                  <a:pt x="8" y="98"/>
                  <a:pt x="0" y="89"/>
                  <a:pt x="0" y="79"/>
                </a:cubicBezTo>
                <a:cubicBezTo>
                  <a:pt x="0" y="19"/>
                  <a:pt x="0" y="19"/>
                  <a:pt x="0" y="19"/>
                </a:cubicBezTo>
                <a:cubicBezTo>
                  <a:pt x="0" y="8"/>
                  <a:pt x="8" y="0"/>
                  <a:pt x="17" y="0"/>
                </a:cubicBezTo>
                <a:cubicBezTo>
                  <a:pt x="139" y="0"/>
                  <a:pt x="139" y="0"/>
                  <a:pt x="139" y="0"/>
                </a:cubicBezTo>
                <a:cubicBezTo>
                  <a:pt x="148" y="0"/>
                  <a:pt x="156" y="8"/>
                  <a:pt x="156" y="19"/>
                </a:cubicBezTo>
                <a:lnTo>
                  <a:pt x="156" y="79"/>
                </a:lnTo>
                <a:close/>
              </a:path>
            </a:pathLst>
          </a:custGeom>
          <a:solidFill>
            <a:srgbClr val="D7E2E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sz="1600">
              <a:latin typeface="Calibri" pitchFamily="34" charset="0"/>
              <a:ea typeface="ＭＳ Ｐゴシック" pitchFamily="34" charset="-128"/>
            </a:endParaRPr>
          </a:p>
        </p:txBody>
      </p:sp>
      <p:sp>
        <p:nvSpPr>
          <p:cNvPr id="549904" name="Line 41"/>
          <p:cNvSpPr>
            <a:spLocks noChangeShapeType="1"/>
          </p:cNvSpPr>
          <p:nvPr/>
        </p:nvSpPr>
        <p:spPr bwMode="auto">
          <a:xfrm>
            <a:off x="4797425" y="2219325"/>
            <a:ext cx="3175" cy="3941763"/>
          </a:xfrm>
          <a:prstGeom prst="line">
            <a:avLst/>
          </a:prstGeom>
          <a:noFill/>
          <a:ln w="38100">
            <a:solidFill>
              <a:srgbClr val="F79448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49905" name="Freeform 60"/>
          <p:cNvSpPr>
            <a:spLocks/>
          </p:cNvSpPr>
          <p:nvPr/>
        </p:nvSpPr>
        <p:spPr bwMode="auto">
          <a:xfrm>
            <a:off x="1374775" y="2154238"/>
            <a:ext cx="6429375" cy="4006850"/>
          </a:xfrm>
          <a:custGeom>
            <a:avLst/>
            <a:gdLst>
              <a:gd name="T0" fmla="*/ 6429715 w 2329"/>
              <a:gd name="T1" fmla="*/ 4558138 h 1710"/>
              <a:gd name="T2" fmla="*/ 0 w 2329"/>
              <a:gd name="T3" fmla="*/ 4558138 h 1710"/>
              <a:gd name="T4" fmla="*/ 0 w 2329"/>
              <a:gd name="T5" fmla="*/ 0 h 1710"/>
              <a:gd name="T6" fmla="*/ 0 60000 65536"/>
              <a:gd name="T7" fmla="*/ 0 60000 65536"/>
              <a:gd name="T8" fmla="*/ 0 60000 65536"/>
              <a:gd name="T9" fmla="*/ 0 w 2329"/>
              <a:gd name="T10" fmla="*/ 0 h 1710"/>
              <a:gd name="T11" fmla="*/ 2329 w 2329"/>
              <a:gd name="T12" fmla="*/ 1710 h 171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329" h="1710">
                <a:moveTo>
                  <a:pt x="2329" y="1710"/>
                </a:moveTo>
                <a:lnTo>
                  <a:pt x="0" y="1710"/>
                </a:lnTo>
                <a:lnTo>
                  <a:pt x="0" y="0"/>
                </a:lnTo>
              </a:path>
            </a:pathLst>
          </a:custGeom>
          <a:noFill/>
          <a:ln w="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sz="1600">
              <a:latin typeface="Calibri" pitchFamily="34" charset="0"/>
              <a:ea typeface="ＭＳ Ｐゴシック" pitchFamily="34" charset="-128"/>
            </a:endParaRPr>
          </a:p>
        </p:txBody>
      </p:sp>
      <p:sp>
        <p:nvSpPr>
          <p:cNvPr id="549906" name="Rectangle 61"/>
          <p:cNvSpPr>
            <a:spLocks noChangeArrowheads="1"/>
          </p:cNvSpPr>
          <p:nvPr/>
        </p:nvSpPr>
        <p:spPr bwMode="auto">
          <a:xfrm>
            <a:off x="4999038" y="3825875"/>
            <a:ext cx="310983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600" i="1" dirty="0" err="1" smtClean="0">
                <a:solidFill>
                  <a:srgbClr val="000000"/>
                </a:solidFill>
                <a:latin typeface="Myriad Pro" pitchFamily="34" charset="0"/>
                <a:ea typeface="ＭＳ Ｐゴシック" pitchFamily="34" charset="-128"/>
              </a:rPr>
              <a:t>E</a:t>
            </a:r>
            <a:r>
              <a:rPr lang="en-US" sz="1600" baseline="-25000" dirty="0" err="1" smtClean="0">
                <a:solidFill>
                  <a:srgbClr val="000000"/>
                </a:solidFill>
                <a:latin typeface="Myriad Pro" pitchFamily="34" charset="0"/>
                <a:ea typeface="ＭＳ Ｐゴシック" pitchFamily="34" charset="-128"/>
              </a:rPr>
              <a:t>LR</a:t>
            </a:r>
            <a:endParaRPr lang="en-US" sz="1600" i="1" dirty="0">
              <a:latin typeface="Myriad Pro" pitchFamily="34" charset="0"/>
              <a:ea typeface="ＭＳ Ｐゴシック" pitchFamily="34" charset="-128"/>
            </a:endParaRPr>
          </a:p>
        </p:txBody>
      </p:sp>
      <p:sp>
        <p:nvSpPr>
          <p:cNvPr id="549908" name="Line 63"/>
          <p:cNvSpPr>
            <a:spLocks noChangeShapeType="1"/>
          </p:cNvSpPr>
          <p:nvPr/>
        </p:nvSpPr>
        <p:spPr bwMode="auto">
          <a:xfrm flipH="1" flipV="1">
            <a:off x="3276600" y="2514600"/>
            <a:ext cx="3100388" cy="2924175"/>
          </a:xfrm>
          <a:prstGeom prst="line">
            <a:avLst/>
          </a:prstGeom>
          <a:noFill/>
          <a:ln w="38100">
            <a:solidFill>
              <a:srgbClr val="3C5DAA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49909" name="Line 64"/>
          <p:cNvSpPr>
            <a:spLocks noChangeShapeType="1"/>
          </p:cNvSpPr>
          <p:nvPr/>
        </p:nvSpPr>
        <p:spPr bwMode="auto">
          <a:xfrm flipV="1">
            <a:off x="2370138" y="2628900"/>
            <a:ext cx="4559300" cy="2820988"/>
          </a:xfrm>
          <a:prstGeom prst="line">
            <a:avLst/>
          </a:prstGeom>
          <a:noFill/>
          <a:ln w="38100">
            <a:solidFill>
              <a:srgbClr val="EE313C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49910" name="Oval 65"/>
          <p:cNvSpPr>
            <a:spLocks noChangeArrowheads="1"/>
          </p:cNvSpPr>
          <p:nvPr/>
        </p:nvSpPr>
        <p:spPr bwMode="auto">
          <a:xfrm>
            <a:off x="4730750" y="3895725"/>
            <a:ext cx="130175" cy="125413"/>
          </a:xfrm>
          <a:prstGeom prst="ellipse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sz="1600">
              <a:latin typeface="Myriad Pro" pitchFamily="34" charset="0"/>
              <a:ea typeface="ＭＳ Ｐゴシック" pitchFamily="34" charset="-128"/>
            </a:endParaRPr>
          </a:p>
        </p:txBody>
      </p:sp>
      <p:sp>
        <p:nvSpPr>
          <p:cNvPr id="549911" name="Rectangle 23"/>
          <p:cNvSpPr>
            <a:spLocks noChangeArrowheads="1"/>
          </p:cNvSpPr>
          <p:nvPr/>
        </p:nvSpPr>
        <p:spPr bwMode="auto">
          <a:xfrm>
            <a:off x="7345363" y="6208713"/>
            <a:ext cx="14478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800" b="1">
                <a:latin typeface="Myriad Pro" pitchFamily="34" charset="0"/>
                <a:ea typeface="ＭＳ Ｐゴシック" pitchFamily="34" charset="-128"/>
              </a:rPr>
              <a:t>Real GDP</a:t>
            </a:r>
          </a:p>
        </p:txBody>
      </p:sp>
      <p:sp>
        <p:nvSpPr>
          <p:cNvPr id="549912" name="Rectangle 24"/>
          <p:cNvSpPr>
            <a:spLocks noChangeArrowheads="1"/>
          </p:cNvSpPr>
          <p:nvPr/>
        </p:nvSpPr>
        <p:spPr bwMode="auto">
          <a:xfrm>
            <a:off x="0" y="1797050"/>
            <a:ext cx="1570038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800" b="1" dirty="0">
                <a:latin typeface="Myriad Pro" pitchFamily="34" charset="0"/>
                <a:ea typeface="ＭＳ Ｐゴシック" pitchFamily="34" charset="-128"/>
              </a:rPr>
              <a:t>Aggregate price level</a:t>
            </a:r>
          </a:p>
        </p:txBody>
      </p:sp>
      <p:sp>
        <p:nvSpPr>
          <p:cNvPr id="549913" name="Rectangle 25"/>
          <p:cNvSpPr>
            <a:spLocks noChangeArrowheads="1"/>
          </p:cNvSpPr>
          <p:nvPr/>
        </p:nvSpPr>
        <p:spPr bwMode="auto">
          <a:xfrm>
            <a:off x="6202363" y="3770313"/>
            <a:ext cx="2590800" cy="58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600" i="1" dirty="0">
                <a:latin typeface="Myriad Pro" pitchFamily="34" charset="0"/>
                <a:ea typeface="ＭＳ Ｐゴシック" pitchFamily="34" charset="-128"/>
              </a:rPr>
              <a:t>Long-run macroeconomic equilibrium</a:t>
            </a:r>
          </a:p>
        </p:txBody>
      </p:sp>
      <p:sp>
        <p:nvSpPr>
          <p:cNvPr id="549914" name="Rectangle 26"/>
          <p:cNvSpPr>
            <a:spLocks noChangeArrowheads="1"/>
          </p:cNvSpPr>
          <p:nvPr/>
        </p:nvSpPr>
        <p:spPr bwMode="auto">
          <a:xfrm>
            <a:off x="5232399" y="6349998"/>
            <a:ext cx="16002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600" i="1" dirty="0">
                <a:latin typeface="Myriad Pro" pitchFamily="34" charset="0"/>
                <a:ea typeface="ＭＳ Ｐゴシック" pitchFamily="34" charset="-128"/>
              </a:rPr>
              <a:t>Potential output</a:t>
            </a:r>
          </a:p>
        </p:txBody>
      </p:sp>
      <p:sp>
        <p:nvSpPr>
          <p:cNvPr id="549915" name="Line 27"/>
          <p:cNvSpPr>
            <a:spLocks noChangeShapeType="1"/>
          </p:cNvSpPr>
          <p:nvPr/>
        </p:nvSpPr>
        <p:spPr bwMode="auto">
          <a:xfrm flipH="1">
            <a:off x="1401763" y="3943350"/>
            <a:ext cx="3302000" cy="1588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49916" name="Line 28"/>
          <p:cNvSpPr>
            <a:spLocks noChangeShapeType="1"/>
          </p:cNvSpPr>
          <p:nvPr/>
        </p:nvSpPr>
        <p:spPr bwMode="auto">
          <a:xfrm>
            <a:off x="5440363" y="3998913"/>
            <a:ext cx="685800" cy="15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49917" name="Rectangle 29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spc="0" dirty="0"/>
              <a:t>Long-Run Macroeconomic Equilibrium</a:t>
            </a:r>
          </a:p>
        </p:txBody>
      </p:sp>
      <p:sp>
        <p:nvSpPr>
          <p:cNvPr id="30" name="Rectangle 3"/>
          <p:cNvSpPr txBox="1">
            <a:spLocks noChangeArrowheads="1"/>
          </p:cNvSpPr>
          <p:nvPr/>
        </p:nvSpPr>
        <p:spPr>
          <a:xfrm>
            <a:off x="152400" y="914400"/>
            <a:ext cx="8991600" cy="9906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None/>
              <a:defRPr sz="3200" b="1" kern="1200">
                <a:solidFill>
                  <a:schemeClr val="tx1"/>
                </a:solidFill>
                <a:latin typeface="Candara" pitchFamily="34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Tx/>
              <a:buNone/>
              <a:defRPr sz="2800" b="1" kern="1200">
                <a:solidFill>
                  <a:schemeClr val="tx1"/>
                </a:solidFill>
                <a:latin typeface="Candara" pitchFamily="34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Tx/>
              <a:buNone/>
              <a:defRPr sz="2400" b="1" kern="1200">
                <a:solidFill>
                  <a:schemeClr val="tx1"/>
                </a:solidFill>
                <a:latin typeface="Candara" pitchFamily="34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Tx/>
              <a:buNone/>
              <a:defRPr sz="2000" b="1" kern="1200">
                <a:solidFill>
                  <a:schemeClr val="tx1"/>
                </a:solidFill>
                <a:latin typeface="Candara" pitchFamily="34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Tx/>
              <a:buNone/>
              <a:defRPr sz="2000" b="1" kern="1200">
                <a:solidFill>
                  <a:schemeClr val="tx1"/>
                </a:solidFill>
                <a:latin typeface="Candara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/>
              <a:t>The economy is in </a:t>
            </a:r>
            <a:r>
              <a:rPr lang="en-US" sz="2000" i="1" dirty="0" smtClean="0">
                <a:solidFill>
                  <a:srgbClr val="990033"/>
                </a:solidFill>
              </a:rPr>
              <a:t>long-run macroeconomic equilibrium</a:t>
            </a:r>
            <a:r>
              <a:rPr lang="en-US" sz="2000" dirty="0" smtClean="0"/>
              <a:t> when the point of short-run macroeconomic equilibrium is on the LRAS curve </a:t>
            </a:r>
            <a:r>
              <a:rPr lang="en-US" sz="2000" dirty="0" smtClean="0">
                <a:sym typeface="Wingdings" pitchFamily="2" charset="2"/>
              </a:rPr>
              <a:t> no output gap</a:t>
            </a:r>
            <a:endParaRPr lang="en-US" sz="2000" dirty="0" smtClean="0"/>
          </a:p>
          <a:p>
            <a:pPr lvl="2"/>
            <a:r>
              <a:rPr lang="en-US" sz="1600" i="1" dirty="0" smtClean="0"/>
              <a:t>This economy is in </a:t>
            </a:r>
            <a:r>
              <a:rPr lang="en-US" sz="1600" i="1" dirty="0" smtClean="0">
                <a:solidFill>
                  <a:srgbClr val="0070C0"/>
                </a:solidFill>
              </a:rPr>
              <a:t>short run </a:t>
            </a:r>
            <a:r>
              <a:rPr lang="en-US" sz="1600" i="1" dirty="0" smtClean="0"/>
              <a:t>AND </a:t>
            </a:r>
            <a:r>
              <a:rPr lang="en-US" sz="1600" i="1" dirty="0" smtClean="0">
                <a:solidFill>
                  <a:srgbClr val="990033"/>
                </a:solidFill>
              </a:rPr>
              <a:t>long-run  macroeconomic equilibrium.</a:t>
            </a:r>
            <a:endParaRPr lang="en-US" sz="1600" i="1" dirty="0"/>
          </a:p>
        </p:txBody>
      </p:sp>
    </p:spTree>
    <p:extLst>
      <p:ext uri="{BB962C8B-B14F-4D97-AF65-F5344CB8AC3E}">
        <p14:creationId xmlns="" xmlns:p14="http://schemas.microsoft.com/office/powerpoint/2010/main" val="3058119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499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499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499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499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499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499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9901" grpId="0" animBg="1"/>
      <p:bldP spid="549902" grpId="0" animBg="1"/>
      <p:bldP spid="549903" grpId="0" animBg="1"/>
      <p:bldP spid="549913" grpId="0"/>
      <p:bldP spid="549914" grpId="0"/>
      <p:bldP spid="549916" grpId="0" animBg="1"/>
      <p:bldP spid="3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959" name="Line 66"/>
          <p:cNvSpPr>
            <a:spLocks noChangeShapeType="1"/>
          </p:cNvSpPr>
          <p:nvPr/>
        </p:nvSpPr>
        <p:spPr bwMode="auto">
          <a:xfrm flipV="1">
            <a:off x="2228850" y="2627312"/>
            <a:ext cx="3725863" cy="2479675"/>
          </a:xfrm>
          <a:prstGeom prst="line">
            <a:avLst/>
          </a:prstGeom>
          <a:noFill/>
          <a:ln w="38100">
            <a:solidFill>
              <a:srgbClr val="EE313C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1957" name="Line 63"/>
          <p:cNvSpPr>
            <a:spLocks noChangeShapeType="1"/>
          </p:cNvSpPr>
          <p:nvPr/>
        </p:nvSpPr>
        <p:spPr bwMode="auto">
          <a:xfrm>
            <a:off x="4211638" y="2489200"/>
            <a:ext cx="1587" cy="3459162"/>
          </a:xfrm>
          <a:prstGeom prst="line">
            <a:avLst/>
          </a:prstGeom>
          <a:noFill/>
          <a:ln w="38100">
            <a:solidFill>
              <a:srgbClr val="F79448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1938" name="Line 65"/>
          <p:cNvSpPr>
            <a:spLocks noChangeShapeType="1"/>
          </p:cNvSpPr>
          <p:nvPr/>
        </p:nvSpPr>
        <p:spPr bwMode="auto">
          <a:xfrm flipH="1" flipV="1">
            <a:off x="2154238" y="2922587"/>
            <a:ext cx="2530475" cy="2566988"/>
          </a:xfrm>
          <a:prstGeom prst="line">
            <a:avLst/>
          </a:prstGeom>
          <a:noFill/>
          <a:ln w="38100">
            <a:solidFill>
              <a:srgbClr val="3C5DAA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1941" name="Line 5"/>
          <p:cNvSpPr>
            <a:spLocks noChangeShapeType="1"/>
          </p:cNvSpPr>
          <p:nvPr/>
        </p:nvSpPr>
        <p:spPr bwMode="auto">
          <a:xfrm flipH="1">
            <a:off x="1385888" y="3776662"/>
            <a:ext cx="2770187" cy="1588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1942" name="Rectangle 7"/>
          <p:cNvSpPr>
            <a:spLocks noChangeArrowheads="1"/>
          </p:cNvSpPr>
          <p:nvPr/>
        </p:nvSpPr>
        <p:spPr bwMode="auto">
          <a:xfrm>
            <a:off x="4116388" y="5967412"/>
            <a:ext cx="23872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600" i="1" dirty="0" err="1" smtClean="0">
                <a:solidFill>
                  <a:srgbClr val="000000"/>
                </a:solidFill>
                <a:latin typeface="Myriad Pro" pitchFamily="34" charset="0"/>
                <a:ea typeface="ＭＳ Ｐゴシック" pitchFamily="34" charset="-128"/>
              </a:rPr>
              <a:t>Yp</a:t>
            </a:r>
            <a:endParaRPr lang="en-US" sz="1600" i="1" dirty="0">
              <a:latin typeface="Myriad Pro" pitchFamily="34" charset="0"/>
              <a:ea typeface="ＭＳ Ｐゴシック" pitchFamily="34" charset="-128"/>
            </a:endParaRPr>
          </a:p>
        </p:txBody>
      </p:sp>
      <p:sp>
        <p:nvSpPr>
          <p:cNvPr id="551944" name="Rectangle 13"/>
          <p:cNvSpPr>
            <a:spLocks noChangeArrowheads="1"/>
          </p:cNvSpPr>
          <p:nvPr/>
        </p:nvSpPr>
        <p:spPr bwMode="auto">
          <a:xfrm>
            <a:off x="1090613" y="3619500"/>
            <a:ext cx="21159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600" i="1" dirty="0" smtClean="0">
                <a:solidFill>
                  <a:srgbClr val="000000"/>
                </a:solidFill>
                <a:latin typeface="Myriad Pro" pitchFamily="34" charset="0"/>
                <a:ea typeface="ＭＳ Ｐゴシック" pitchFamily="34" charset="-128"/>
              </a:rPr>
              <a:t>P</a:t>
            </a:r>
            <a:r>
              <a:rPr lang="en-US" sz="1600" baseline="-25000" dirty="0" smtClean="0">
                <a:solidFill>
                  <a:srgbClr val="000000"/>
                </a:solidFill>
                <a:latin typeface="Myriad Pro" pitchFamily="34" charset="0"/>
                <a:ea typeface="ＭＳ Ｐゴシック" pitchFamily="34" charset="-128"/>
              </a:rPr>
              <a:t>1</a:t>
            </a:r>
            <a:endParaRPr lang="en-US" sz="1600" i="1" dirty="0">
              <a:latin typeface="Myriad Pro" pitchFamily="34" charset="0"/>
              <a:ea typeface="ＭＳ Ｐゴシック" pitchFamily="34" charset="-128"/>
            </a:endParaRPr>
          </a:p>
        </p:txBody>
      </p:sp>
      <p:sp>
        <p:nvSpPr>
          <p:cNvPr id="551945" name="Rectangle 31"/>
          <p:cNvSpPr>
            <a:spLocks noChangeArrowheads="1"/>
          </p:cNvSpPr>
          <p:nvPr/>
        </p:nvSpPr>
        <p:spPr bwMode="auto">
          <a:xfrm>
            <a:off x="4367213" y="3673475"/>
            <a:ext cx="21159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600" i="1" dirty="0" smtClean="0">
                <a:solidFill>
                  <a:srgbClr val="000000"/>
                </a:solidFill>
                <a:latin typeface="Myriad Pro" pitchFamily="34" charset="0"/>
                <a:ea typeface="ＭＳ Ｐゴシック" pitchFamily="34" charset="-128"/>
              </a:rPr>
              <a:t>E</a:t>
            </a:r>
            <a:r>
              <a:rPr lang="en-US" sz="1600" baseline="-25000" dirty="0" smtClean="0">
                <a:solidFill>
                  <a:srgbClr val="000000"/>
                </a:solidFill>
                <a:latin typeface="Myriad Pro" pitchFamily="34" charset="0"/>
                <a:ea typeface="ＭＳ Ｐゴシック" pitchFamily="34" charset="-128"/>
              </a:rPr>
              <a:t>1</a:t>
            </a:r>
            <a:endParaRPr lang="en-US" sz="1600" i="1" dirty="0">
              <a:latin typeface="Myriad Pro" pitchFamily="34" charset="0"/>
              <a:ea typeface="ＭＳ Ｐゴシック" pitchFamily="34" charset="-128"/>
            </a:endParaRPr>
          </a:p>
        </p:txBody>
      </p:sp>
      <p:sp>
        <p:nvSpPr>
          <p:cNvPr id="551948" name="Rectangle 41"/>
          <p:cNvSpPr>
            <a:spLocks noChangeArrowheads="1"/>
          </p:cNvSpPr>
          <p:nvPr/>
        </p:nvSpPr>
        <p:spPr bwMode="auto">
          <a:xfrm>
            <a:off x="5729288" y="2362200"/>
            <a:ext cx="631583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600" i="1" dirty="0" smtClean="0">
                <a:solidFill>
                  <a:srgbClr val="000000"/>
                </a:solidFill>
                <a:latin typeface="Myriad Pro" pitchFamily="34" charset="0"/>
                <a:ea typeface="ＭＳ Ｐゴシック" pitchFamily="34" charset="-128"/>
              </a:rPr>
              <a:t>SRAS</a:t>
            </a:r>
            <a:r>
              <a:rPr lang="en-US" sz="1600" baseline="-25000" dirty="0" smtClean="0">
                <a:solidFill>
                  <a:srgbClr val="000000"/>
                </a:solidFill>
                <a:latin typeface="Myriad Pro" pitchFamily="34" charset="0"/>
                <a:ea typeface="ＭＳ Ｐゴシック" pitchFamily="34" charset="-128"/>
              </a:rPr>
              <a:t>1</a:t>
            </a:r>
            <a:endParaRPr lang="en-US" sz="1600" i="1" dirty="0">
              <a:latin typeface="Myriad Pro" pitchFamily="34" charset="0"/>
              <a:ea typeface="ＭＳ Ｐゴシック" pitchFamily="34" charset="-128"/>
            </a:endParaRPr>
          </a:p>
        </p:txBody>
      </p:sp>
      <p:sp>
        <p:nvSpPr>
          <p:cNvPr id="551952" name="Rectangle 49"/>
          <p:cNvSpPr>
            <a:spLocks noChangeArrowheads="1"/>
          </p:cNvSpPr>
          <p:nvPr/>
        </p:nvSpPr>
        <p:spPr bwMode="auto">
          <a:xfrm>
            <a:off x="3986213" y="2225675"/>
            <a:ext cx="53380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600" i="1" dirty="0" err="1" smtClean="0">
                <a:solidFill>
                  <a:srgbClr val="000000"/>
                </a:solidFill>
                <a:latin typeface="Myriad Pro" pitchFamily="34" charset="0"/>
                <a:ea typeface="ＭＳ Ｐゴシック" pitchFamily="34" charset="-128"/>
              </a:rPr>
              <a:t>LRAS</a:t>
            </a:r>
            <a:endParaRPr lang="en-US" sz="1600" i="1" dirty="0">
              <a:latin typeface="Myriad Pro" pitchFamily="34" charset="0"/>
              <a:ea typeface="ＭＳ Ｐゴシック" pitchFamily="34" charset="-128"/>
            </a:endParaRPr>
          </a:p>
        </p:txBody>
      </p:sp>
      <p:sp>
        <p:nvSpPr>
          <p:cNvPr id="551955" name="Rectangle 52"/>
          <p:cNvSpPr>
            <a:spLocks noChangeArrowheads="1"/>
          </p:cNvSpPr>
          <p:nvPr/>
        </p:nvSpPr>
        <p:spPr bwMode="auto">
          <a:xfrm>
            <a:off x="5486400" y="5051425"/>
            <a:ext cx="359073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600" i="1" dirty="0" smtClean="0">
                <a:solidFill>
                  <a:srgbClr val="000000"/>
                </a:solidFill>
                <a:latin typeface="Myriad Pro" pitchFamily="34" charset="0"/>
                <a:ea typeface="ＭＳ Ｐゴシック" pitchFamily="34" charset="-128"/>
              </a:rPr>
              <a:t>AD</a:t>
            </a:r>
            <a:r>
              <a:rPr lang="en-US" sz="1600" baseline="-25000" dirty="0" smtClean="0">
                <a:solidFill>
                  <a:srgbClr val="000000"/>
                </a:solidFill>
                <a:latin typeface="Myriad Pro" pitchFamily="34" charset="0"/>
                <a:ea typeface="ＭＳ Ｐゴシック" pitchFamily="34" charset="-128"/>
              </a:rPr>
              <a:t>1</a:t>
            </a:r>
            <a:endParaRPr lang="en-US" sz="1600" i="1" dirty="0">
              <a:latin typeface="Myriad Pro" pitchFamily="34" charset="0"/>
              <a:ea typeface="ＭＳ Ｐゴシック" pitchFamily="34" charset="-128"/>
            </a:endParaRPr>
          </a:p>
        </p:txBody>
      </p:sp>
      <p:sp>
        <p:nvSpPr>
          <p:cNvPr id="551958" name="Line 64"/>
          <p:cNvSpPr>
            <a:spLocks noChangeShapeType="1"/>
          </p:cNvSpPr>
          <p:nvPr/>
        </p:nvSpPr>
        <p:spPr bwMode="auto">
          <a:xfrm flipH="1" flipV="1">
            <a:off x="2970213" y="2528887"/>
            <a:ext cx="2532062" cy="2566988"/>
          </a:xfrm>
          <a:prstGeom prst="line">
            <a:avLst/>
          </a:prstGeom>
          <a:noFill/>
          <a:ln w="38100">
            <a:solidFill>
              <a:srgbClr val="AEC5E7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1960" name="Oval 68"/>
          <p:cNvSpPr>
            <a:spLocks noChangeArrowheads="1"/>
          </p:cNvSpPr>
          <p:nvPr/>
        </p:nvSpPr>
        <p:spPr bwMode="auto">
          <a:xfrm>
            <a:off x="4159250" y="3727450"/>
            <a:ext cx="106363" cy="112712"/>
          </a:xfrm>
          <a:prstGeom prst="ellipse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sz="1600">
              <a:latin typeface="Myriad Pro" pitchFamily="34" charset="0"/>
              <a:ea typeface="ＭＳ Ｐゴシック" pitchFamily="34" charset="-128"/>
            </a:endParaRPr>
          </a:p>
        </p:txBody>
      </p:sp>
      <p:sp>
        <p:nvSpPr>
          <p:cNvPr id="551962" name="Freeform 76"/>
          <p:cNvSpPr>
            <a:spLocks/>
          </p:cNvSpPr>
          <p:nvPr/>
        </p:nvSpPr>
        <p:spPr bwMode="auto">
          <a:xfrm>
            <a:off x="1366838" y="1095375"/>
            <a:ext cx="6837362" cy="4852987"/>
          </a:xfrm>
          <a:custGeom>
            <a:avLst/>
            <a:gdLst>
              <a:gd name="T0" fmla="*/ 6838066 w 3031"/>
              <a:gd name="T1" fmla="*/ 4853066 h 2072"/>
              <a:gd name="T2" fmla="*/ 0 w 3031"/>
              <a:gd name="T3" fmla="*/ 4853066 h 2072"/>
              <a:gd name="T4" fmla="*/ 0 w 3031"/>
              <a:gd name="T5" fmla="*/ 0 h 2072"/>
              <a:gd name="T6" fmla="*/ 0 60000 65536"/>
              <a:gd name="T7" fmla="*/ 0 60000 65536"/>
              <a:gd name="T8" fmla="*/ 0 60000 65536"/>
              <a:gd name="T9" fmla="*/ 0 w 3031"/>
              <a:gd name="T10" fmla="*/ 0 h 2072"/>
              <a:gd name="T11" fmla="*/ 3031 w 3031"/>
              <a:gd name="T12" fmla="*/ 2072 h 207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031" h="2072">
                <a:moveTo>
                  <a:pt x="3031" y="2072"/>
                </a:moveTo>
                <a:lnTo>
                  <a:pt x="0" y="2072"/>
                </a:lnTo>
                <a:lnTo>
                  <a:pt x="0" y="0"/>
                </a:lnTo>
              </a:path>
            </a:pathLst>
          </a:custGeom>
          <a:noFill/>
          <a:ln w="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sz="1400">
              <a:latin typeface="Calibri" pitchFamily="34" charset="0"/>
              <a:ea typeface="ＭＳ Ｐゴシック" pitchFamily="34" charset="-128"/>
            </a:endParaRPr>
          </a:p>
        </p:txBody>
      </p:sp>
      <p:sp>
        <p:nvSpPr>
          <p:cNvPr id="551964" name="Line 186"/>
          <p:cNvSpPr>
            <a:spLocks noChangeShapeType="1"/>
          </p:cNvSpPr>
          <p:nvPr/>
        </p:nvSpPr>
        <p:spPr bwMode="auto">
          <a:xfrm>
            <a:off x="4313238" y="6208712"/>
            <a:ext cx="288925" cy="1588"/>
          </a:xfrm>
          <a:prstGeom prst="line">
            <a:avLst/>
          </a:prstGeom>
          <a:noFill/>
          <a:ln w="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1965" name="Freeform 187"/>
          <p:cNvSpPr>
            <a:spLocks/>
          </p:cNvSpPr>
          <p:nvPr/>
        </p:nvSpPr>
        <p:spPr bwMode="auto">
          <a:xfrm>
            <a:off x="4648200" y="6019800"/>
            <a:ext cx="990600" cy="609600"/>
          </a:xfrm>
          <a:custGeom>
            <a:avLst/>
            <a:gdLst>
              <a:gd name="T0" fmla="*/ 825712 w 155"/>
              <a:gd name="T1" fmla="*/ 436154 h 98"/>
              <a:gd name="T2" fmla="*/ 735150 w 155"/>
              <a:gd name="T3" fmla="*/ 541052 h 98"/>
              <a:gd name="T4" fmla="*/ 90562 w 155"/>
              <a:gd name="T5" fmla="*/ 541052 h 98"/>
              <a:gd name="T6" fmla="*/ 0 w 155"/>
              <a:gd name="T7" fmla="*/ 436154 h 98"/>
              <a:gd name="T8" fmla="*/ 0 w 155"/>
              <a:gd name="T9" fmla="*/ 104898 h 98"/>
              <a:gd name="T10" fmla="*/ 90562 w 155"/>
              <a:gd name="T11" fmla="*/ 0 h 98"/>
              <a:gd name="T12" fmla="*/ 735150 w 155"/>
              <a:gd name="T13" fmla="*/ 0 h 98"/>
              <a:gd name="T14" fmla="*/ 825712 w 155"/>
              <a:gd name="T15" fmla="*/ 104898 h 98"/>
              <a:gd name="T16" fmla="*/ 825712 w 155"/>
              <a:gd name="T17" fmla="*/ 436154 h 98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155"/>
              <a:gd name="T28" fmla="*/ 0 h 98"/>
              <a:gd name="T29" fmla="*/ 155 w 155"/>
              <a:gd name="T30" fmla="*/ 98 h 98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155" h="98">
                <a:moveTo>
                  <a:pt x="155" y="79"/>
                </a:moveTo>
                <a:cubicBezTo>
                  <a:pt x="155" y="89"/>
                  <a:pt x="147" y="98"/>
                  <a:pt x="138" y="98"/>
                </a:cubicBezTo>
                <a:cubicBezTo>
                  <a:pt x="17" y="98"/>
                  <a:pt x="17" y="98"/>
                  <a:pt x="17" y="98"/>
                </a:cubicBezTo>
                <a:cubicBezTo>
                  <a:pt x="7" y="98"/>
                  <a:pt x="0" y="89"/>
                  <a:pt x="0" y="79"/>
                </a:cubicBezTo>
                <a:cubicBezTo>
                  <a:pt x="0" y="19"/>
                  <a:pt x="0" y="19"/>
                  <a:pt x="0" y="19"/>
                </a:cubicBezTo>
                <a:cubicBezTo>
                  <a:pt x="0" y="8"/>
                  <a:pt x="7" y="0"/>
                  <a:pt x="17" y="0"/>
                </a:cubicBezTo>
                <a:cubicBezTo>
                  <a:pt x="138" y="0"/>
                  <a:pt x="138" y="0"/>
                  <a:pt x="138" y="0"/>
                </a:cubicBezTo>
                <a:cubicBezTo>
                  <a:pt x="147" y="0"/>
                  <a:pt x="155" y="8"/>
                  <a:pt x="155" y="19"/>
                </a:cubicBezTo>
                <a:lnTo>
                  <a:pt x="155" y="79"/>
                </a:lnTo>
                <a:close/>
              </a:path>
            </a:pathLst>
          </a:custGeom>
          <a:solidFill>
            <a:srgbClr val="D7E2E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sz="1600">
              <a:latin typeface="Myriad Pro" pitchFamily="34" charset="0"/>
              <a:ea typeface="ＭＳ Ｐゴシック" pitchFamily="34" charset="-128"/>
            </a:endParaRPr>
          </a:p>
        </p:txBody>
      </p:sp>
      <p:sp>
        <p:nvSpPr>
          <p:cNvPr id="551966" name="Rectangle 30"/>
          <p:cNvSpPr>
            <a:spLocks noChangeArrowheads="1"/>
          </p:cNvSpPr>
          <p:nvPr/>
        </p:nvSpPr>
        <p:spPr bwMode="auto">
          <a:xfrm>
            <a:off x="7467600" y="6096000"/>
            <a:ext cx="14478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800" b="1">
                <a:latin typeface="Myriad Pro" pitchFamily="34" charset="0"/>
                <a:ea typeface="ＭＳ Ｐゴシック" pitchFamily="34" charset="-128"/>
              </a:rPr>
              <a:t>Real GDP</a:t>
            </a:r>
          </a:p>
        </p:txBody>
      </p:sp>
      <p:sp>
        <p:nvSpPr>
          <p:cNvPr id="551967" name="Rectangle 31"/>
          <p:cNvSpPr>
            <a:spLocks noChangeArrowheads="1"/>
          </p:cNvSpPr>
          <p:nvPr/>
        </p:nvSpPr>
        <p:spPr bwMode="auto">
          <a:xfrm>
            <a:off x="76200" y="1331912"/>
            <a:ext cx="15240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800" b="1">
                <a:latin typeface="Myriad Pro" pitchFamily="34" charset="0"/>
                <a:ea typeface="ＭＳ Ｐゴシック" pitchFamily="34" charset="-128"/>
              </a:rPr>
              <a:t>Aggregate price level</a:t>
            </a:r>
          </a:p>
        </p:txBody>
      </p:sp>
      <p:sp>
        <p:nvSpPr>
          <p:cNvPr id="551968" name="Rectangle 32"/>
          <p:cNvSpPr>
            <a:spLocks noChangeArrowheads="1"/>
          </p:cNvSpPr>
          <p:nvPr/>
        </p:nvSpPr>
        <p:spPr bwMode="auto">
          <a:xfrm>
            <a:off x="4648200" y="6019800"/>
            <a:ext cx="1219200" cy="58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600" i="1">
                <a:latin typeface="Myriad Pro" pitchFamily="34" charset="0"/>
                <a:ea typeface="ＭＳ Ｐゴシック" pitchFamily="34" charset="-128"/>
              </a:rPr>
              <a:t>Potential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600" i="1">
                <a:latin typeface="Myriad Pro" pitchFamily="34" charset="0"/>
                <a:ea typeface="ＭＳ Ｐゴシック" pitchFamily="34" charset="-128"/>
              </a:rPr>
              <a:t>output</a:t>
            </a:r>
          </a:p>
        </p:txBody>
      </p:sp>
      <p:sp>
        <p:nvSpPr>
          <p:cNvPr id="551983" name="Line 78"/>
          <p:cNvSpPr>
            <a:spLocks noChangeShapeType="1"/>
          </p:cNvSpPr>
          <p:nvPr/>
        </p:nvSpPr>
        <p:spPr bwMode="auto">
          <a:xfrm flipH="1" flipV="1">
            <a:off x="3419475" y="1853202"/>
            <a:ext cx="446088" cy="2031410"/>
          </a:xfrm>
          <a:prstGeom prst="line">
            <a:avLst/>
          </a:prstGeom>
          <a:noFill/>
          <a:ln w="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1984" name="Freeform 126"/>
          <p:cNvSpPr>
            <a:spLocks/>
          </p:cNvSpPr>
          <p:nvPr/>
        </p:nvSpPr>
        <p:spPr bwMode="auto">
          <a:xfrm>
            <a:off x="1524000" y="1022205"/>
            <a:ext cx="3733800" cy="830997"/>
          </a:xfrm>
          <a:custGeom>
            <a:avLst/>
            <a:gdLst>
              <a:gd name="T0" fmla="*/ 2120680 w 398"/>
              <a:gd name="T1" fmla="*/ 1028563 h 205"/>
              <a:gd name="T2" fmla="*/ 2030098 w 398"/>
              <a:gd name="T3" fmla="*/ 1133631 h 205"/>
              <a:gd name="T4" fmla="*/ 90582 w 398"/>
              <a:gd name="T5" fmla="*/ 1133631 h 205"/>
              <a:gd name="T6" fmla="*/ 0 w 398"/>
              <a:gd name="T7" fmla="*/ 1028563 h 205"/>
              <a:gd name="T8" fmla="*/ 0 w 398"/>
              <a:gd name="T9" fmla="*/ 105068 h 205"/>
              <a:gd name="T10" fmla="*/ 90582 w 398"/>
              <a:gd name="T11" fmla="*/ 0 h 205"/>
              <a:gd name="T12" fmla="*/ 2030098 w 398"/>
              <a:gd name="T13" fmla="*/ 0 h 205"/>
              <a:gd name="T14" fmla="*/ 2120680 w 398"/>
              <a:gd name="T15" fmla="*/ 105068 h 205"/>
              <a:gd name="T16" fmla="*/ 2120680 w 398"/>
              <a:gd name="T17" fmla="*/ 1028563 h 205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398"/>
              <a:gd name="T28" fmla="*/ 0 h 205"/>
              <a:gd name="T29" fmla="*/ 398 w 398"/>
              <a:gd name="T30" fmla="*/ 205 h 205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398" h="205">
                <a:moveTo>
                  <a:pt x="398" y="186"/>
                </a:moveTo>
                <a:cubicBezTo>
                  <a:pt x="398" y="196"/>
                  <a:pt x="391" y="205"/>
                  <a:pt x="381" y="205"/>
                </a:cubicBezTo>
                <a:cubicBezTo>
                  <a:pt x="17" y="205"/>
                  <a:pt x="17" y="205"/>
                  <a:pt x="17" y="205"/>
                </a:cubicBezTo>
                <a:cubicBezTo>
                  <a:pt x="7" y="205"/>
                  <a:pt x="0" y="196"/>
                  <a:pt x="0" y="186"/>
                </a:cubicBezTo>
                <a:cubicBezTo>
                  <a:pt x="0" y="19"/>
                  <a:pt x="0" y="19"/>
                  <a:pt x="0" y="19"/>
                </a:cubicBezTo>
                <a:cubicBezTo>
                  <a:pt x="0" y="9"/>
                  <a:pt x="7" y="0"/>
                  <a:pt x="17" y="0"/>
                </a:cubicBezTo>
                <a:cubicBezTo>
                  <a:pt x="381" y="0"/>
                  <a:pt x="381" y="0"/>
                  <a:pt x="381" y="0"/>
                </a:cubicBezTo>
                <a:cubicBezTo>
                  <a:pt x="391" y="0"/>
                  <a:pt x="398" y="9"/>
                  <a:pt x="398" y="19"/>
                </a:cubicBezTo>
                <a:lnTo>
                  <a:pt x="398" y="186"/>
                </a:lnTo>
                <a:close/>
              </a:path>
            </a:pathLst>
          </a:custGeom>
          <a:solidFill>
            <a:srgbClr val="D7E2E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sz="1400">
              <a:latin typeface="Calibri" pitchFamily="34" charset="0"/>
              <a:ea typeface="ＭＳ Ｐゴシック" pitchFamily="34" charset="-128"/>
            </a:endParaRPr>
          </a:p>
        </p:txBody>
      </p:sp>
      <p:sp>
        <p:nvSpPr>
          <p:cNvPr id="551985" name="Rectangle 49"/>
          <p:cNvSpPr>
            <a:spLocks noChangeArrowheads="1"/>
          </p:cNvSpPr>
          <p:nvPr/>
        </p:nvSpPr>
        <p:spPr bwMode="auto">
          <a:xfrm>
            <a:off x="1514475" y="1022205"/>
            <a:ext cx="38100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600" i="1" dirty="0">
                <a:latin typeface="Myriad Pro" pitchFamily="34" charset="0"/>
                <a:ea typeface="ＭＳ Ｐゴシック" pitchFamily="34" charset="-128"/>
              </a:rPr>
              <a:t>2. …reduces the </a:t>
            </a:r>
            <a:r>
              <a:rPr lang="en-US" sz="1600" i="1" dirty="0" smtClean="0">
                <a:latin typeface="Myriad Pro" pitchFamily="34" charset="0"/>
                <a:ea typeface="ＭＳ Ｐゴシック" pitchFamily="34" charset="-128"/>
              </a:rPr>
              <a:t>aggregate price </a:t>
            </a:r>
            <a:r>
              <a:rPr lang="en-US" sz="1600" i="1" dirty="0">
                <a:latin typeface="Myriad Pro" pitchFamily="34" charset="0"/>
                <a:ea typeface="ＭＳ Ｐゴシック" pitchFamily="34" charset="-128"/>
              </a:rPr>
              <a:t>level and </a:t>
            </a:r>
            <a:r>
              <a:rPr lang="en-US" sz="1600" i="1" dirty="0" smtClean="0">
                <a:latin typeface="Myriad Pro" pitchFamily="34" charset="0"/>
                <a:ea typeface="ＭＳ Ｐゴシック" pitchFamily="34" charset="-128"/>
              </a:rPr>
              <a:t>aggregate output </a:t>
            </a:r>
            <a:r>
              <a:rPr lang="en-US" sz="1600" i="1" dirty="0">
                <a:latin typeface="Myriad Pro" pitchFamily="34" charset="0"/>
                <a:ea typeface="ＭＳ Ｐゴシック" pitchFamily="34" charset="-128"/>
              </a:rPr>
              <a:t>and leads to </a:t>
            </a:r>
            <a:r>
              <a:rPr lang="en-US" sz="1600" i="1" dirty="0" smtClean="0">
                <a:latin typeface="Myriad Pro" pitchFamily="34" charset="0"/>
                <a:ea typeface="ＭＳ Ｐゴシック" pitchFamily="34" charset="-128"/>
              </a:rPr>
              <a:t>higher unemployment </a:t>
            </a:r>
            <a:r>
              <a:rPr lang="en-US" sz="1600" i="1" dirty="0">
                <a:latin typeface="Myriad Pro" pitchFamily="34" charset="0"/>
                <a:ea typeface="ＭＳ Ｐゴシック" pitchFamily="34" charset="-128"/>
              </a:rPr>
              <a:t>in the </a:t>
            </a:r>
            <a:r>
              <a:rPr lang="en-US" sz="1600" i="1" dirty="0" smtClean="0">
                <a:latin typeface="Myriad Pro" pitchFamily="34" charset="0"/>
                <a:ea typeface="ＭＳ Ｐゴシック" pitchFamily="34" charset="-128"/>
              </a:rPr>
              <a:t>short run</a:t>
            </a:r>
            <a:r>
              <a:rPr lang="en-US" sz="1600" i="1" dirty="0">
                <a:latin typeface="Myriad Pro" pitchFamily="34" charset="0"/>
                <a:ea typeface="ＭＳ Ｐゴシック" pitchFamily="34" charset="-128"/>
              </a:rPr>
              <a:t>…</a:t>
            </a:r>
          </a:p>
        </p:txBody>
      </p:sp>
      <p:sp>
        <p:nvSpPr>
          <p:cNvPr id="551986" name="Rectangle 54"/>
          <p:cNvSpPr>
            <a:spLocks noChangeArrowheads="1"/>
          </p:cNvSpPr>
          <p:nvPr/>
        </p:nvSpPr>
        <p:spPr bwMode="auto">
          <a:xfrm>
            <a:off x="4676775" y="5437187"/>
            <a:ext cx="359073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600" i="1" dirty="0" smtClean="0">
                <a:solidFill>
                  <a:srgbClr val="000000"/>
                </a:solidFill>
                <a:latin typeface="Myriad Pro" pitchFamily="34" charset="0"/>
                <a:ea typeface="ＭＳ Ｐゴシック" pitchFamily="34" charset="-128"/>
              </a:rPr>
              <a:t>AD</a:t>
            </a:r>
            <a:r>
              <a:rPr lang="en-US" sz="1600" baseline="-25000" dirty="0" smtClean="0">
                <a:solidFill>
                  <a:srgbClr val="000000"/>
                </a:solidFill>
                <a:latin typeface="Myriad Pro" pitchFamily="34" charset="0"/>
                <a:ea typeface="ＭＳ Ｐゴシック" pitchFamily="34" charset="-128"/>
              </a:rPr>
              <a:t>2</a:t>
            </a:r>
            <a:endParaRPr lang="en-US" sz="1600" i="1" dirty="0">
              <a:latin typeface="Myriad Pro" pitchFamily="34" charset="0"/>
              <a:ea typeface="ＭＳ Ｐゴシック" pitchFamily="34" charset="-128"/>
            </a:endParaRPr>
          </a:p>
        </p:txBody>
      </p:sp>
      <p:sp>
        <p:nvSpPr>
          <p:cNvPr id="551988" name="Freeform 56"/>
          <p:cNvSpPr>
            <a:spLocks/>
          </p:cNvSpPr>
          <p:nvPr/>
        </p:nvSpPr>
        <p:spPr bwMode="auto">
          <a:xfrm>
            <a:off x="2819400" y="6477000"/>
            <a:ext cx="1752600" cy="381000"/>
          </a:xfrm>
          <a:custGeom>
            <a:avLst/>
            <a:gdLst>
              <a:gd name="T0" fmla="*/ 1369419 w 257"/>
              <a:gd name="T1" fmla="*/ 203732 h 57"/>
              <a:gd name="T2" fmla="*/ 1278835 w 257"/>
              <a:gd name="T3" fmla="*/ 313857 h 57"/>
              <a:gd name="T4" fmla="*/ 90584 w 257"/>
              <a:gd name="T5" fmla="*/ 313857 h 57"/>
              <a:gd name="T6" fmla="*/ 0 w 257"/>
              <a:gd name="T7" fmla="*/ 203732 h 57"/>
              <a:gd name="T8" fmla="*/ 0 w 257"/>
              <a:gd name="T9" fmla="*/ 104619 h 57"/>
              <a:gd name="T10" fmla="*/ 90584 w 257"/>
              <a:gd name="T11" fmla="*/ 0 h 57"/>
              <a:gd name="T12" fmla="*/ 1278835 w 257"/>
              <a:gd name="T13" fmla="*/ 0 h 57"/>
              <a:gd name="T14" fmla="*/ 1369419 w 257"/>
              <a:gd name="T15" fmla="*/ 104619 h 57"/>
              <a:gd name="T16" fmla="*/ 1369419 w 257"/>
              <a:gd name="T17" fmla="*/ 203732 h 57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257"/>
              <a:gd name="T28" fmla="*/ 0 h 57"/>
              <a:gd name="T29" fmla="*/ 257 w 257"/>
              <a:gd name="T30" fmla="*/ 57 h 57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257" h="57">
                <a:moveTo>
                  <a:pt x="257" y="37"/>
                </a:moveTo>
                <a:cubicBezTo>
                  <a:pt x="257" y="48"/>
                  <a:pt x="249" y="57"/>
                  <a:pt x="240" y="57"/>
                </a:cubicBezTo>
                <a:cubicBezTo>
                  <a:pt x="17" y="57"/>
                  <a:pt x="17" y="57"/>
                  <a:pt x="17" y="57"/>
                </a:cubicBezTo>
                <a:cubicBezTo>
                  <a:pt x="7" y="57"/>
                  <a:pt x="0" y="48"/>
                  <a:pt x="0" y="37"/>
                </a:cubicBezTo>
                <a:cubicBezTo>
                  <a:pt x="0" y="19"/>
                  <a:pt x="0" y="19"/>
                  <a:pt x="0" y="19"/>
                </a:cubicBezTo>
                <a:cubicBezTo>
                  <a:pt x="0" y="9"/>
                  <a:pt x="7" y="0"/>
                  <a:pt x="17" y="0"/>
                </a:cubicBezTo>
                <a:cubicBezTo>
                  <a:pt x="240" y="0"/>
                  <a:pt x="240" y="0"/>
                  <a:pt x="240" y="0"/>
                </a:cubicBezTo>
                <a:cubicBezTo>
                  <a:pt x="249" y="0"/>
                  <a:pt x="257" y="9"/>
                  <a:pt x="257" y="19"/>
                </a:cubicBezTo>
                <a:lnTo>
                  <a:pt x="257" y="37"/>
                </a:lnTo>
                <a:close/>
              </a:path>
            </a:pathLst>
          </a:custGeom>
          <a:solidFill>
            <a:srgbClr val="D7E2E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sz="1600">
              <a:latin typeface="Myriad Pro" pitchFamily="34" charset="0"/>
              <a:ea typeface="ＭＳ Ｐゴシック" pitchFamily="34" charset="-128"/>
            </a:endParaRPr>
          </a:p>
        </p:txBody>
      </p:sp>
      <p:sp>
        <p:nvSpPr>
          <p:cNvPr id="551989" name="Rectangle 53"/>
          <p:cNvSpPr>
            <a:spLocks noChangeArrowheads="1"/>
          </p:cNvSpPr>
          <p:nvPr/>
        </p:nvSpPr>
        <p:spPr bwMode="auto">
          <a:xfrm>
            <a:off x="2819400" y="6477000"/>
            <a:ext cx="18288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600" i="1" dirty="0">
                <a:latin typeface="Myriad Pro" pitchFamily="34" charset="0"/>
                <a:ea typeface="ＭＳ Ｐゴシック" pitchFamily="34" charset="-128"/>
              </a:rPr>
              <a:t>Recessionary gap</a:t>
            </a:r>
          </a:p>
        </p:txBody>
      </p:sp>
      <p:sp>
        <p:nvSpPr>
          <p:cNvPr id="551990" name="Line 54"/>
          <p:cNvSpPr>
            <a:spLocks noChangeShapeType="1"/>
          </p:cNvSpPr>
          <p:nvPr/>
        </p:nvSpPr>
        <p:spPr bwMode="auto">
          <a:xfrm flipH="1">
            <a:off x="1371600" y="4267200"/>
            <a:ext cx="2049463" cy="1587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1991" name="Rectangle 9"/>
          <p:cNvSpPr>
            <a:spLocks noChangeArrowheads="1"/>
          </p:cNvSpPr>
          <p:nvPr/>
        </p:nvSpPr>
        <p:spPr bwMode="auto">
          <a:xfrm>
            <a:off x="3387725" y="5967412"/>
            <a:ext cx="23872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600" i="1" dirty="0" smtClean="0">
                <a:solidFill>
                  <a:srgbClr val="000000"/>
                </a:solidFill>
                <a:latin typeface="Myriad Pro" pitchFamily="34" charset="0"/>
                <a:ea typeface="ＭＳ Ｐゴシック" pitchFamily="34" charset="-128"/>
              </a:rPr>
              <a:t>Ye</a:t>
            </a:r>
            <a:endParaRPr lang="en-US" sz="1600" i="1" dirty="0">
              <a:latin typeface="Myriad Pro" pitchFamily="34" charset="0"/>
              <a:ea typeface="ＭＳ Ｐゴシック" pitchFamily="34" charset="-128"/>
            </a:endParaRPr>
          </a:p>
        </p:txBody>
      </p:sp>
      <p:sp>
        <p:nvSpPr>
          <p:cNvPr id="551993" name="Freeform 75"/>
          <p:cNvSpPr>
            <a:spLocks/>
          </p:cNvSpPr>
          <p:nvPr/>
        </p:nvSpPr>
        <p:spPr bwMode="auto">
          <a:xfrm>
            <a:off x="3487738" y="6261100"/>
            <a:ext cx="723900" cy="139700"/>
          </a:xfrm>
          <a:custGeom>
            <a:avLst/>
            <a:gdLst>
              <a:gd name="T0" fmla="*/ 0 w 136"/>
              <a:gd name="T1" fmla="*/ 0 h 25"/>
              <a:gd name="T2" fmla="*/ 63899 w 136"/>
              <a:gd name="T3" fmla="*/ 82915 h 25"/>
              <a:gd name="T4" fmla="*/ 319496 w 136"/>
              <a:gd name="T5" fmla="*/ 82915 h 25"/>
              <a:gd name="T6" fmla="*/ 362095 w 136"/>
              <a:gd name="T7" fmla="*/ 138191 h 25"/>
              <a:gd name="T8" fmla="*/ 404694 w 136"/>
              <a:gd name="T9" fmla="*/ 82915 h 25"/>
              <a:gd name="T10" fmla="*/ 660291 w 136"/>
              <a:gd name="T11" fmla="*/ 82915 h 25"/>
              <a:gd name="T12" fmla="*/ 724190 w 136"/>
              <a:gd name="T13" fmla="*/ 0 h 25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36"/>
              <a:gd name="T22" fmla="*/ 0 h 25"/>
              <a:gd name="T23" fmla="*/ 136 w 136"/>
              <a:gd name="T24" fmla="*/ 25 h 25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36" h="25">
                <a:moveTo>
                  <a:pt x="0" y="0"/>
                </a:moveTo>
                <a:cubicBezTo>
                  <a:pt x="0" y="10"/>
                  <a:pt x="2" y="15"/>
                  <a:pt x="12" y="15"/>
                </a:cubicBezTo>
                <a:cubicBezTo>
                  <a:pt x="14" y="15"/>
                  <a:pt x="59" y="15"/>
                  <a:pt x="60" y="15"/>
                </a:cubicBezTo>
                <a:cubicBezTo>
                  <a:pt x="63" y="15"/>
                  <a:pt x="68" y="17"/>
                  <a:pt x="68" y="25"/>
                </a:cubicBezTo>
                <a:cubicBezTo>
                  <a:pt x="68" y="17"/>
                  <a:pt x="73" y="15"/>
                  <a:pt x="76" y="15"/>
                </a:cubicBezTo>
                <a:cubicBezTo>
                  <a:pt x="77" y="15"/>
                  <a:pt x="122" y="15"/>
                  <a:pt x="124" y="15"/>
                </a:cubicBezTo>
                <a:cubicBezTo>
                  <a:pt x="134" y="15"/>
                  <a:pt x="136" y="10"/>
                  <a:pt x="136" y="0"/>
                </a:cubicBezTo>
              </a:path>
            </a:pathLst>
          </a:custGeom>
          <a:noFill/>
          <a:ln w="15">
            <a:solidFill>
              <a:srgbClr val="6D6F7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sz="1600">
              <a:latin typeface="Myriad Pro" pitchFamily="34" charset="0"/>
              <a:ea typeface="ＭＳ Ｐゴシック" pitchFamily="34" charset="-128"/>
            </a:endParaRPr>
          </a:p>
        </p:txBody>
      </p:sp>
      <p:sp>
        <p:nvSpPr>
          <p:cNvPr id="551994" name="Freeform 173"/>
          <p:cNvSpPr>
            <a:spLocks/>
          </p:cNvSpPr>
          <p:nvPr/>
        </p:nvSpPr>
        <p:spPr bwMode="auto">
          <a:xfrm>
            <a:off x="5257800" y="3581400"/>
            <a:ext cx="1828800" cy="838200"/>
          </a:xfrm>
          <a:custGeom>
            <a:avLst/>
            <a:gdLst>
              <a:gd name="T0" fmla="*/ 1342346 w 252"/>
              <a:gd name="T1" fmla="*/ 609158 h 129"/>
              <a:gd name="T2" fmla="*/ 1251791 w 252"/>
              <a:gd name="T3" fmla="*/ 714376 h 129"/>
              <a:gd name="T4" fmla="*/ 95882 w 252"/>
              <a:gd name="T5" fmla="*/ 714376 h 129"/>
              <a:gd name="T6" fmla="*/ 0 w 252"/>
              <a:gd name="T7" fmla="*/ 609158 h 129"/>
              <a:gd name="T8" fmla="*/ 0 w 252"/>
              <a:gd name="T9" fmla="*/ 105218 h 129"/>
              <a:gd name="T10" fmla="*/ 95882 w 252"/>
              <a:gd name="T11" fmla="*/ 0 h 129"/>
              <a:gd name="T12" fmla="*/ 1251791 w 252"/>
              <a:gd name="T13" fmla="*/ 0 h 129"/>
              <a:gd name="T14" fmla="*/ 1342346 w 252"/>
              <a:gd name="T15" fmla="*/ 105218 h 129"/>
              <a:gd name="T16" fmla="*/ 1342346 w 252"/>
              <a:gd name="T17" fmla="*/ 609158 h 129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252"/>
              <a:gd name="T28" fmla="*/ 0 h 129"/>
              <a:gd name="T29" fmla="*/ 252 w 252"/>
              <a:gd name="T30" fmla="*/ 129 h 129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252" h="129">
                <a:moveTo>
                  <a:pt x="252" y="110"/>
                </a:moveTo>
                <a:cubicBezTo>
                  <a:pt x="252" y="121"/>
                  <a:pt x="244" y="129"/>
                  <a:pt x="235" y="129"/>
                </a:cubicBezTo>
                <a:cubicBezTo>
                  <a:pt x="18" y="129"/>
                  <a:pt x="18" y="129"/>
                  <a:pt x="18" y="129"/>
                </a:cubicBezTo>
                <a:cubicBezTo>
                  <a:pt x="8" y="129"/>
                  <a:pt x="0" y="121"/>
                  <a:pt x="0" y="110"/>
                </a:cubicBezTo>
                <a:cubicBezTo>
                  <a:pt x="0" y="19"/>
                  <a:pt x="0" y="19"/>
                  <a:pt x="0" y="19"/>
                </a:cubicBezTo>
                <a:cubicBezTo>
                  <a:pt x="0" y="9"/>
                  <a:pt x="8" y="0"/>
                  <a:pt x="18" y="0"/>
                </a:cubicBezTo>
                <a:cubicBezTo>
                  <a:pt x="235" y="0"/>
                  <a:pt x="235" y="0"/>
                  <a:pt x="235" y="0"/>
                </a:cubicBezTo>
                <a:cubicBezTo>
                  <a:pt x="244" y="0"/>
                  <a:pt x="252" y="9"/>
                  <a:pt x="252" y="19"/>
                </a:cubicBezTo>
                <a:lnTo>
                  <a:pt x="252" y="110"/>
                </a:lnTo>
                <a:close/>
              </a:path>
            </a:pathLst>
          </a:custGeom>
          <a:solidFill>
            <a:srgbClr val="D7E2E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sz="1600">
              <a:latin typeface="Myriad Pro" pitchFamily="34" charset="0"/>
              <a:ea typeface="ＭＳ Ｐゴシック" pitchFamily="34" charset="-128"/>
            </a:endParaRPr>
          </a:p>
        </p:txBody>
      </p:sp>
      <p:sp>
        <p:nvSpPr>
          <p:cNvPr id="551995" name="Line 164"/>
          <p:cNvSpPr>
            <a:spLocks noChangeShapeType="1"/>
          </p:cNvSpPr>
          <p:nvPr/>
        </p:nvSpPr>
        <p:spPr bwMode="auto">
          <a:xfrm flipH="1">
            <a:off x="3549650" y="3738562"/>
            <a:ext cx="528638" cy="349250"/>
          </a:xfrm>
          <a:prstGeom prst="line">
            <a:avLst/>
          </a:prstGeom>
          <a:noFill/>
          <a:ln w="2857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1996" name="Freeform 165"/>
          <p:cNvSpPr>
            <a:spLocks/>
          </p:cNvSpPr>
          <p:nvPr/>
        </p:nvSpPr>
        <p:spPr bwMode="auto">
          <a:xfrm>
            <a:off x="3455988" y="4027487"/>
            <a:ext cx="160337" cy="127000"/>
          </a:xfrm>
          <a:custGeom>
            <a:avLst/>
            <a:gdLst>
              <a:gd name="T0" fmla="*/ 106787 w 30"/>
              <a:gd name="T1" fmla="*/ 54991 h 23"/>
              <a:gd name="T2" fmla="*/ 160180 w 30"/>
              <a:gd name="T3" fmla="*/ 82487 h 23"/>
              <a:gd name="T4" fmla="*/ 154841 w 30"/>
              <a:gd name="T5" fmla="*/ 82487 h 23"/>
              <a:gd name="T6" fmla="*/ 74751 w 30"/>
              <a:gd name="T7" fmla="*/ 98984 h 23"/>
              <a:gd name="T8" fmla="*/ 0 w 30"/>
              <a:gd name="T9" fmla="*/ 126480 h 23"/>
              <a:gd name="T10" fmla="*/ 58733 w 30"/>
              <a:gd name="T11" fmla="*/ 65990 h 23"/>
              <a:gd name="T12" fmla="*/ 106787 w 30"/>
              <a:gd name="T13" fmla="*/ 0 h 23"/>
              <a:gd name="T14" fmla="*/ 106787 w 30"/>
              <a:gd name="T15" fmla="*/ 0 h 23"/>
              <a:gd name="T16" fmla="*/ 106787 w 30"/>
              <a:gd name="T17" fmla="*/ 54991 h 23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30"/>
              <a:gd name="T28" fmla="*/ 0 h 23"/>
              <a:gd name="T29" fmla="*/ 30 w 30"/>
              <a:gd name="T30" fmla="*/ 23 h 23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30" h="23">
                <a:moveTo>
                  <a:pt x="20" y="10"/>
                </a:moveTo>
                <a:cubicBezTo>
                  <a:pt x="30" y="15"/>
                  <a:pt x="30" y="15"/>
                  <a:pt x="30" y="15"/>
                </a:cubicBezTo>
                <a:cubicBezTo>
                  <a:pt x="29" y="15"/>
                  <a:pt x="29" y="15"/>
                  <a:pt x="29" y="15"/>
                </a:cubicBezTo>
                <a:cubicBezTo>
                  <a:pt x="14" y="18"/>
                  <a:pt x="14" y="18"/>
                  <a:pt x="14" y="18"/>
                </a:cubicBezTo>
                <a:cubicBezTo>
                  <a:pt x="10" y="19"/>
                  <a:pt x="5" y="21"/>
                  <a:pt x="0" y="23"/>
                </a:cubicBezTo>
                <a:cubicBezTo>
                  <a:pt x="4" y="19"/>
                  <a:pt x="7" y="16"/>
                  <a:pt x="11" y="12"/>
                </a:cubicBezTo>
                <a:cubicBezTo>
                  <a:pt x="20" y="0"/>
                  <a:pt x="20" y="0"/>
                  <a:pt x="20" y="0"/>
                </a:cubicBezTo>
                <a:cubicBezTo>
                  <a:pt x="20" y="0"/>
                  <a:pt x="20" y="0"/>
                  <a:pt x="20" y="0"/>
                </a:cubicBezTo>
                <a:lnTo>
                  <a:pt x="20" y="1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sz="1600">
              <a:latin typeface="Myriad Pro" pitchFamily="34" charset="0"/>
              <a:ea typeface="ＭＳ Ｐゴシック" pitchFamily="34" charset="-128"/>
            </a:endParaRPr>
          </a:p>
        </p:txBody>
      </p:sp>
      <p:sp>
        <p:nvSpPr>
          <p:cNvPr id="551997" name="Freeform 166"/>
          <p:cNvSpPr>
            <a:spLocks/>
          </p:cNvSpPr>
          <p:nvPr/>
        </p:nvSpPr>
        <p:spPr bwMode="auto">
          <a:xfrm>
            <a:off x="3640138" y="3905250"/>
            <a:ext cx="160337" cy="127000"/>
          </a:xfrm>
          <a:custGeom>
            <a:avLst/>
            <a:gdLst>
              <a:gd name="T0" fmla="*/ 112126 w 30"/>
              <a:gd name="T1" fmla="*/ 54991 h 23"/>
              <a:gd name="T2" fmla="*/ 160180 w 30"/>
              <a:gd name="T3" fmla="*/ 76988 h 23"/>
              <a:gd name="T4" fmla="*/ 154841 w 30"/>
              <a:gd name="T5" fmla="*/ 76988 h 23"/>
              <a:gd name="T6" fmla="*/ 80090 w 30"/>
              <a:gd name="T7" fmla="*/ 93485 h 23"/>
              <a:gd name="T8" fmla="*/ 0 w 30"/>
              <a:gd name="T9" fmla="*/ 126480 h 23"/>
              <a:gd name="T10" fmla="*/ 58733 w 30"/>
              <a:gd name="T11" fmla="*/ 65990 h 23"/>
              <a:gd name="T12" fmla="*/ 106787 w 30"/>
              <a:gd name="T13" fmla="*/ 0 h 23"/>
              <a:gd name="T14" fmla="*/ 106787 w 30"/>
              <a:gd name="T15" fmla="*/ 0 h 23"/>
              <a:gd name="T16" fmla="*/ 112126 w 30"/>
              <a:gd name="T17" fmla="*/ 54991 h 23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30"/>
              <a:gd name="T28" fmla="*/ 0 h 23"/>
              <a:gd name="T29" fmla="*/ 30 w 30"/>
              <a:gd name="T30" fmla="*/ 23 h 23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30" h="23">
                <a:moveTo>
                  <a:pt x="21" y="10"/>
                </a:moveTo>
                <a:cubicBezTo>
                  <a:pt x="30" y="14"/>
                  <a:pt x="30" y="14"/>
                  <a:pt x="30" y="14"/>
                </a:cubicBezTo>
                <a:cubicBezTo>
                  <a:pt x="29" y="14"/>
                  <a:pt x="29" y="14"/>
                  <a:pt x="29" y="14"/>
                </a:cubicBezTo>
                <a:cubicBezTo>
                  <a:pt x="15" y="17"/>
                  <a:pt x="15" y="17"/>
                  <a:pt x="15" y="17"/>
                </a:cubicBezTo>
                <a:cubicBezTo>
                  <a:pt x="10" y="19"/>
                  <a:pt x="5" y="21"/>
                  <a:pt x="0" y="23"/>
                </a:cubicBezTo>
                <a:cubicBezTo>
                  <a:pt x="4" y="19"/>
                  <a:pt x="8" y="15"/>
                  <a:pt x="11" y="12"/>
                </a:cubicBezTo>
                <a:cubicBezTo>
                  <a:pt x="20" y="0"/>
                  <a:pt x="20" y="0"/>
                  <a:pt x="20" y="0"/>
                </a:cubicBezTo>
                <a:cubicBezTo>
                  <a:pt x="20" y="0"/>
                  <a:pt x="20" y="0"/>
                  <a:pt x="20" y="0"/>
                </a:cubicBezTo>
                <a:lnTo>
                  <a:pt x="21" y="1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sz="1600">
              <a:latin typeface="Myriad Pro" pitchFamily="34" charset="0"/>
              <a:ea typeface="ＭＳ Ｐゴシック" pitchFamily="34" charset="-128"/>
            </a:endParaRPr>
          </a:p>
        </p:txBody>
      </p:sp>
      <p:sp>
        <p:nvSpPr>
          <p:cNvPr id="551998" name="Freeform 167"/>
          <p:cNvSpPr>
            <a:spLocks/>
          </p:cNvSpPr>
          <p:nvPr/>
        </p:nvSpPr>
        <p:spPr bwMode="auto">
          <a:xfrm>
            <a:off x="3865563" y="3756025"/>
            <a:ext cx="153987" cy="128587"/>
          </a:xfrm>
          <a:custGeom>
            <a:avLst/>
            <a:gdLst>
              <a:gd name="T0" fmla="*/ 105801 w 29"/>
              <a:gd name="T1" fmla="*/ 56010 h 23"/>
              <a:gd name="T2" fmla="*/ 153411 w 29"/>
              <a:gd name="T3" fmla="*/ 84014 h 23"/>
              <a:gd name="T4" fmla="*/ 153411 w 29"/>
              <a:gd name="T5" fmla="*/ 84014 h 23"/>
              <a:gd name="T6" fmla="*/ 74060 w 29"/>
              <a:gd name="T7" fmla="*/ 100817 h 23"/>
              <a:gd name="T8" fmla="*/ 0 w 29"/>
              <a:gd name="T9" fmla="*/ 128822 h 23"/>
              <a:gd name="T10" fmla="*/ 58190 w 29"/>
              <a:gd name="T11" fmla="*/ 67211 h 23"/>
              <a:gd name="T12" fmla="*/ 105801 w 29"/>
              <a:gd name="T13" fmla="*/ 0 h 23"/>
              <a:gd name="T14" fmla="*/ 105801 w 29"/>
              <a:gd name="T15" fmla="*/ 0 h 23"/>
              <a:gd name="T16" fmla="*/ 105801 w 29"/>
              <a:gd name="T17" fmla="*/ 56010 h 23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29"/>
              <a:gd name="T28" fmla="*/ 0 h 23"/>
              <a:gd name="T29" fmla="*/ 29 w 29"/>
              <a:gd name="T30" fmla="*/ 23 h 23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29" h="23">
                <a:moveTo>
                  <a:pt x="20" y="10"/>
                </a:moveTo>
                <a:cubicBezTo>
                  <a:pt x="29" y="15"/>
                  <a:pt x="29" y="15"/>
                  <a:pt x="29" y="15"/>
                </a:cubicBezTo>
                <a:cubicBezTo>
                  <a:pt x="29" y="15"/>
                  <a:pt x="29" y="15"/>
                  <a:pt x="29" y="15"/>
                </a:cubicBezTo>
                <a:cubicBezTo>
                  <a:pt x="14" y="18"/>
                  <a:pt x="14" y="18"/>
                  <a:pt x="14" y="18"/>
                </a:cubicBezTo>
                <a:cubicBezTo>
                  <a:pt x="10" y="19"/>
                  <a:pt x="5" y="21"/>
                  <a:pt x="0" y="23"/>
                </a:cubicBezTo>
                <a:cubicBezTo>
                  <a:pt x="4" y="19"/>
                  <a:pt x="7" y="16"/>
                  <a:pt x="11" y="12"/>
                </a:cubicBezTo>
                <a:cubicBezTo>
                  <a:pt x="20" y="0"/>
                  <a:pt x="20" y="0"/>
                  <a:pt x="20" y="0"/>
                </a:cubicBezTo>
                <a:cubicBezTo>
                  <a:pt x="20" y="0"/>
                  <a:pt x="20" y="0"/>
                  <a:pt x="20" y="0"/>
                </a:cubicBezTo>
                <a:lnTo>
                  <a:pt x="20" y="1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sz="1600">
              <a:latin typeface="Myriad Pro" pitchFamily="34" charset="0"/>
              <a:ea typeface="ＭＳ Ｐゴシック" pitchFamily="34" charset="-128"/>
            </a:endParaRPr>
          </a:p>
        </p:txBody>
      </p:sp>
      <p:sp>
        <p:nvSpPr>
          <p:cNvPr id="551999" name="Rectangle 35"/>
          <p:cNvSpPr>
            <a:spLocks noChangeArrowheads="1"/>
          </p:cNvSpPr>
          <p:nvPr/>
        </p:nvSpPr>
        <p:spPr bwMode="auto">
          <a:xfrm>
            <a:off x="3234268" y="4415368"/>
            <a:ext cx="21159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600" i="1" dirty="0" smtClean="0">
                <a:solidFill>
                  <a:srgbClr val="000000"/>
                </a:solidFill>
                <a:latin typeface="Myriad Pro" pitchFamily="34" charset="0"/>
                <a:ea typeface="ＭＳ Ｐゴシック" pitchFamily="34" charset="-128"/>
              </a:rPr>
              <a:t>E</a:t>
            </a:r>
            <a:r>
              <a:rPr lang="en-US" sz="1600" baseline="-25000" dirty="0" smtClean="0">
                <a:solidFill>
                  <a:srgbClr val="000000"/>
                </a:solidFill>
                <a:latin typeface="Myriad Pro" pitchFamily="34" charset="0"/>
                <a:ea typeface="ＭＳ Ｐゴシック" pitchFamily="34" charset="-128"/>
              </a:rPr>
              <a:t>2</a:t>
            </a:r>
            <a:endParaRPr lang="en-US" sz="1600" i="1" dirty="0">
              <a:latin typeface="Myriad Pro" pitchFamily="34" charset="0"/>
              <a:ea typeface="ＭＳ Ｐゴシック" pitchFamily="34" charset="-128"/>
            </a:endParaRPr>
          </a:p>
        </p:txBody>
      </p:sp>
      <p:sp>
        <p:nvSpPr>
          <p:cNvPr id="552000" name="Oval 69"/>
          <p:cNvSpPr>
            <a:spLocks noChangeArrowheads="1"/>
          </p:cNvSpPr>
          <p:nvPr/>
        </p:nvSpPr>
        <p:spPr bwMode="auto">
          <a:xfrm>
            <a:off x="3432175" y="4214812"/>
            <a:ext cx="109538" cy="112713"/>
          </a:xfrm>
          <a:prstGeom prst="ellipse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sz="1600">
              <a:latin typeface="Myriad Pro" pitchFamily="34" charset="0"/>
              <a:ea typeface="ＭＳ Ｐゴシック" pitchFamily="34" charset="-128"/>
            </a:endParaRPr>
          </a:p>
        </p:txBody>
      </p:sp>
      <p:sp>
        <p:nvSpPr>
          <p:cNvPr id="552003" name="Line 67"/>
          <p:cNvSpPr>
            <a:spLocks noChangeShapeType="1"/>
          </p:cNvSpPr>
          <p:nvPr/>
        </p:nvSpPr>
        <p:spPr bwMode="auto">
          <a:xfrm flipV="1">
            <a:off x="3465512" y="4267200"/>
            <a:ext cx="14287" cy="16637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2004" name="Rectangle 68"/>
          <p:cNvSpPr>
            <a:spLocks noChangeArrowheads="1"/>
          </p:cNvSpPr>
          <p:nvPr/>
        </p:nvSpPr>
        <p:spPr bwMode="auto">
          <a:xfrm>
            <a:off x="5334000" y="3581400"/>
            <a:ext cx="1752600" cy="825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600" i="1" dirty="0">
                <a:latin typeface="Myriad Pro" pitchFamily="34" charset="0"/>
                <a:ea typeface="ＭＳ Ｐゴシック" pitchFamily="34" charset="-128"/>
              </a:rPr>
              <a:t>1. An initial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600" i="1" dirty="0">
                <a:latin typeface="Myriad Pro" pitchFamily="34" charset="0"/>
                <a:ea typeface="ＭＳ Ｐゴシック" pitchFamily="34" charset="-128"/>
              </a:rPr>
              <a:t>negative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600" i="1" dirty="0">
                <a:latin typeface="Myriad Pro" pitchFamily="34" charset="0"/>
                <a:ea typeface="ＭＳ Ｐゴシック" pitchFamily="34" charset="-128"/>
              </a:rPr>
              <a:t>demand shock…</a:t>
            </a:r>
          </a:p>
        </p:txBody>
      </p:sp>
      <p:sp>
        <p:nvSpPr>
          <p:cNvPr id="552005" name="Line 69"/>
          <p:cNvSpPr>
            <a:spLocks noChangeShapeType="1"/>
          </p:cNvSpPr>
          <p:nvPr/>
        </p:nvSpPr>
        <p:spPr bwMode="auto">
          <a:xfrm>
            <a:off x="1143000" y="3886200"/>
            <a:ext cx="0" cy="29210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2008" name="Rectangle 13"/>
          <p:cNvSpPr>
            <a:spLocks noChangeArrowheads="1"/>
          </p:cNvSpPr>
          <p:nvPr/>
        </p:nvSpPr>
        <p:spPr bwMode="auto">
          <a:xfrm>
            <a:off x="1066800" y="4191000"/>
            <a:ext cx="21159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600" i="1" dirty="0" smtClean="0">
                <a:solidFill>
                  <a:srgbClr val="000000"/>
                </a:solidFill>
                <a:latin typeface="Myriad Pro" pitchFamily="34" charset="0"/>
                <a:ea typeface="ＭＳ Ｐゴシック" pitchFamily="34" charset="-128"/>
              </a:rPr>
              <a:t>P</a:t>
            </a:r>
            <a:r>
              <a:rPr lang="en-US" sz="1600" baseline="-25000" dirty="0" smtClean="0">
                <a:solidFill>
                  <a:srgbClr val="000000"/>
                </a:solidFill>
                <a:latin typeface="Myriad Pro" pitchFamily="34" charset="0"/>
                <a:ea typeface="ＭＳ Ｐゴシック" pitchFamily="34" charset="-128"/>
              </a:rPr>
              <a:t>2</a:t>
            </a:r>
            <a:endParaRPr lang="en-US" sz="1600" i="1" dirty="0">
              <a:latin typeface="Myriad Pro" pitchFamily="34" charset="0"/>
              <a:ea typeface="ＭＳ Ｐゴシック" pitchFamily="34" charset="-128"/>
            </a:endParaRPr>
          </a:p>
        </p:txBody>
      </p:sp>
      <p:sp>
        <p:nvSpPr>
          <p:cNvPr id="552009" name="Rectangle 73"/>
          <p:cNvSpPr>
            <a:spLocks noGrp="1" noRot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400" spc="0" dirty="0" smtClean="0"/>
              <a:t>Recessionary Gap: </a:t>
            </a:r>
            <a:br>
              <a:rPr lang="en-US" sz="3400" spc="0" dirty="0" smtClean="0"/>
            </a:br>
            <a:r>
              <a:rPr lang="en-US" sz="3400" spc="0" dirty="0" smtClean="0"/>
              <a:t>due to Negative </a:t>
            </a:r>
            <a:r>
              <a:rPr lang="en-US" sz="3400" spc="0" dirty="0"/>
              <a:t>Demand Shock</a:t>
            </a:r>
          </a:p>
        </p:txBody>
      </p:sp>
    </p:spTree>
    <p:extLst>
      <p:ext uri="{BB962C8B-B14F-4D97-AF65-F5344CB8AC3E}">
        <p14:creationId xmlns="" xmlns:p14="http://schemas.microsoft.com/office/powerpoint/2010/main" val="2334721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519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520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519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5833 -0.07778 L 5.55112E-17 1.11022E-16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5519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17" y="388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519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520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519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5519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520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520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5520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519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519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519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519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519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5519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5519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5519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5519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9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5519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5519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1938" grpId="1" animBg="1"/>
      <p:bldP spid="551938" grpId="2" animBg="1"/>
      <p:bldP spid="551983" grpId="0" animBg="1"/>
      <p:bldP spid="551984" grpId="0" animBg="1"/>
      <p:bldP spid="551985" grpId="0"/>
      <p:bldP spid="551986" grpId="0"/>
      <p:bldP spid="551988" grpId="0" animBg="1"/>
      <p:bldP spid="551989" grpId="0"/>
      <p:bldP spid="551990" grpId="0" animBg="1"/>
      <p:bldP spid="551991" grpId="0"/>
      <p:bldP spid="551993" grpId="0" animBg="1"/>
      <p:bldP spid="551994" grpId="0" animBg="1"/>
      <p:bldP spid="551995" grpId="0" animBg="1"/>
      <p:bldP spid="551996" grpId="0" animBg="1"/>
      <p:bldP spid="551997" grpId="0" animBg="1"/>
      <p:bldP spid="551998" grpId="0" animBg="1"/>
      <p:bldP spid="551999" grpId="0"/>
      <p:bldP spid="552000" grpId="0" animBg="1"/>
      <p:bldP spid="552003" grpId="0" animBg="1"/>
      <p:bldP spid="552004" grpId="0"/>
      <p:bldP spid="552005" grpId="0" animBg="1"/>
      <p:bldP spid="55200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959" name="Line 66"/>
          <p:cNvSpPr>
            <a:spLocks noChangeShapeType="1"/>
          </p:cNvSpPr>
          <p:nvPr/>
        </p:nvSpPr>
        <p:spPr bwMode="auto">
          <a:xfrm flipV="1">
            <a:off x="2228850" y="2627312"/>
            <a:ext cx="3725863" cy="2479675"/>
          </a:xfrm>
          <a:prstGeom prst="line">
            <a:avLst/>
          </a:prstGeom>
          <a:noFill/>
          <a:ln w="38100">
            <a:solidFill>
              <a:srgbClr val="EE313C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1957" name="Line 63"/>
          <p:cNvSpPr>
            <a:spLocks noChangeShapeType="1"/>
          </p:cNvSpPr>
          <p:nvPr/>
        </p:nvSpPr>
        <p:spPr bwMode="auto">
          <a:xfrm>
            <a:off x="3471335" y="2489200"/>
            <a:ext cx="1587" cy="3459162"/>
          </a:xfrm>
          <a:prstGeom prst="line">
            <a:avLst/>
          </a:prstGeom>
          <a:noFill/>
          <a:ln w="38100">
            <a:solidFill>
              <a:srgbClr val="F79448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1938" name="Line 65"/>
          <p:cNvSpPr>
            <a:spLocks noChangeShapeType="1"/>
          </p:cNvSpPr>
          <p:nvPr/>
        </p:nvSpPr>
        <p:spPr bwMode="auto">
          <a:xfrm flipH="1" flipV="1">
            <a:off x="2923645" y="2489358"/>
            <a:ext cx="2530475" cy="2566988"/>
          </a:xfrm>
          <a:prstGeom prst="line">
            <a:avLst/>
          </a:prstGeom>
          <a:noFill/>
          <a:ln w="38100">
            <a:solidFill>
              <a:srgbClr val="3C5DAA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1941" name="Line 5"/>
          <p:cNvSpPr>
            <a:spLocks noChangeShapeType="1"/>
          </p:cNvSpPr>
          <p:nvPr/>
        </p:nvSpPr>
        <p:spPr bwMode="auto">
          <a:xfrm flipH="1">
            <a:off x="1385888" y="3776662"/>
            <a:ext cx="2770187" cy="1588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1942" name="Rectangle 7"/>
          <p:cNvSpPr>
            <a:spLocks noChangeArrowheads="1"/>
          </p:cNvSpPr>
          <p:nvPr/>
        </p:nvSpPr>
        <p:spPr bwMode="auto">
          <a:xfrm>
            <a:off x="4116388" y="5967412"/>
            <a:ext cx="20024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600" i="1" dirty="0" smtClean="0">
                <a:solidFill>
                  <a:srgbClr val="000000"/>
                </a:solidFill>
                <a:latin typeface="Myriad Pro" pitchFamily="34" charset="0"/>
                <a:ea typeface="ＭＳ Ｐゴシック" pitchFamily="34" charset="-128"/>
              </a:rPr>
              <a:t>Y</a:t>
            </a:r>
            <a:r>
              <a:rPr lang="en-US" sz="1600" i="1" baseline="-25000" dirty="0" smtClean="0">
                <a:solidFill>
                  <a:srgbClr val="000000"/>
                </a:solidFill>
                <a:latin typeface="Myriad Pro" pitchFamily="34" charset="0"/>
                <a:ea typeface="ＭＳ Ｐゴシック" pitchFamily="34" charset="-128"/>
              </a:rPr>
              <a:t>e</a:t>
            </a:r>
            <a:endParaRPr lang="en-US" sz="1600" i="1" dirty="0">
              <a:latin typeface="Myriad Pro" pitchFamily="34" charset="0"/>
              <a:ea typeface="ＭＳ Ｐゴシック" pitchFamily="34" charset="-128"/>
            </a:endParaRPr>
          </a:p>
        </p:txBody>
      </p:sp>
      <p:sp>
        <p:nvSpPr>
          <p:cNvPr id="551944" name="Rectangle 13"/>
          <p:cNvSpPr>
            <a:spLocks noChangeArrowheads="1"/>
          </p:cNvSpPr>
          <p:nvPr/>
        </p:nvSpPr>
        <p:spPr bwMode="auto">
          <a:xfrm>
            <a:off x="1090613" y="3619500"/>
            <a:ext cx="21159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600" i="1" dirty="0" smtClean="0">
                <a:solidFill>
                  <a:srgbClr val="000000"/>
                </a:solidFill>
                <a:latin typeface="Myriad Pro" pitchFamily="34" charset="0"/>
                <a:ea typeface="ＭＳ Ｐゴシック" pitchFamily="34" charset="-128"/>
              </a:rPr>
              <a:t>P</a:t>
            </a:r>
            <a:r>
              <a:rPr lang="en-US" sz="1600" baseline="-25000" dirty="0" smtClean="0">
                <a:solidFill>
                  <a:srgbClr val="000000"/>
                </a:solidFill>
                <a:latin typeface="Myriad Pro" pitchFamily="34" charset="0"/>
                <a:ea typeface="ＭＳ Ｐゴシック" pitchFamily="34" charset="-128"/>
              </a:rPr>
              <a:t>2</a:t>
            </a:r>
            <a:endParaRPr lang="en-US" sz="1600" i="1" dirty="0">
              <a:latin typeface="Myriad Pro" pitchFamily="34" charset="0"/>
              <a:ea typeface="ＭＳ Ｐゴシック" pitchFamily="34" charset="-128"/>
            </a:endParaRPr>
          </a:p>
        </p:txBody>
      </p:sp>
      <p:sp>
        <p:nvSpPr>
          <p:cNvPr id="551945" name="Rectangle 31"/>
          <p:cNvSpPr>
            <a:spLocks noChangeArrowheads="1"/>
          </p:cNvSpPr>
          <p:nvPr/>
        </p:nvSpPr>
        <p:spPr bwMode="auto">
          <a:xfrm>
            <a:off x="4367213" y="3673475"/>
            <a:ext cx="21159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600" i="1" dirty="0" smtClean="0">
                <a:solidFill>
                  <a:srgbClr val="000000"/>
                </a:solidFill>
                <a:latin typeface="Myriad Pro" pitchFamily="34" charset="0"/>
                <a:ea typeface="ＭＳ Ｐゴシック" pitchFamily="34" charset="-128"/>
              </a:rPr>
              <a:t>E</a:t>
            </a:r>
            <a:r>
              <a:rPr lang="en-US" sz="1600" baseline="-25000" dirty="0" smtClean="0">
                <a:solidFill>
                  <a:srgbClr val="000000"/>
                </a:solidFill>
                <a:latin typeface="Myriad Pro" pitchFamily="34" charset="0"/>
                <a:ea typeface="ＭＳ Ｐゴシック" pitchFamily="34" charset="-128"/>
              </a:rPr>
              <a:t>2</a:t>
            </a:r>
            <a:endParaRPr lang="en-US" sz="1600" i="1" dirty="0">
              <a:latin typeface="Myriad Pro" pitchFamily="34" charset="0"/>
              <a:ea typeface="ＭＳ Ｐゴシック" pitchFamily="34" charset="-128"/>
            </a:endParaRPr>
          </a:p>
        </p:txBody>
      </p:sp>
      <p:sp>
        <p:nvSpPr>
          <p:cNvPr id="551948" name="Rectangle 41"/>
          <p:cNvSpPr>
            <a:spLocks noChangeArrowheads="1"/>
          </p:cNvSpPr>
          <p:nvPr/>
        </p:nvSpPr>
        <p:spPr bwMode="auto">
          <a:xfrm>
            <a:off x="5729288" y="2362200"/>
            <a:ext cx="631583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600" i="1" dirty="0" smtClean="0">
                <a:solidFill>
                  <a:srgbClr val="000000"/>
                </a:solidFill>
                <a:latin typeface="Myriad Pro" pitchFamily="34" charset="0"/>
                <a:ea typeface="ＭＳ Ｐゴシック" pitchFamily="34" charset="-128"/>
              </a:rPr>
              <a:t>SRAS</a:t>
            </a:r>
            <a:r>
              <a:rPr lang="en-US" sz="1600" baseline="-25000" dirty="0" smtClean="0">
                <a:solidFill>
                  <a:srgbClr val="000000"/>
                </a:solidFill>
                <a:latin typeface="Myriad Pro" pitchFamily="34" charset="0"/>
                <a:ea typeface="ＭＳ Ｐゴシック" pitchFamily="34" charset="-128"/>
              </a:rPr>
              <a:t>1</a:t>
            </a:r>
            <a:endParaRPr lang="en-US" sz="1600" i="1" dirty="0">
              <a:latin typeface="Myriad Pro" pitchFamily="34" charset="0"/>
              <a:ea typeface="ＭＳ Ｐゴシック" pitchFamily="34" charset="-128"/>
            </a:endParaRPr>
          </a:p>
        </p:txBody>
      </p:sp>
      <p:sp>
        <p:nvSpPr>
          <p:cNvPr id="551952" name="Rectangle 49"/>
          <p:cNvSpPr>
            <a:spLocks noChangeArrowheads="1"/>
          </p:cNvSpPr>
          <p:nvPr/>
        </p:nvSpPr>
        <p:spPr bwMode="auto">
          <a:xfrm>
            <a:off x="3217863" y="2209800"/>
            <a:ext cx="53380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600" i="1" dirty="0" err="1" smtClean="0">
                <a:solidFill>
                  <a:srgbClr val="000000"/>
                </a:solidFill>
                <a:latin typeface="Myriad Pro" pitchFamily="34" charset="0"/>
                <a:ea typeface="ＭＳ Ｐゴシック" pitchFamily="34" charset="-128"/>
              </a:rPr>
              <a:t>LRAS</a:t>
            </a:r>
            <a:endParaRPr lang="en-US" sz="1600" i="1" dirty="0">
              <a:latin typeface="Myriad Pro" pitchFamily="34" charset="0"/>
              <a:ea typeface="ＭＳ Ｐゴシック" pitchFamily="34" charset="-128"/>
            </a:endParaRPr>
          </a:p>
        </p:txBody>
      </p:sp>
      <p:sp>
        <p:nvSpPr>
          <p:cNvPr id="551955" name="Rectangle 52"/>
          <p:cNvSpPr>
            <a:spLocks noChangeArrowheads="1"/>
          </p:cNvSpPr>
          <p:nvPr/>
        </p:nvSpPr>
        <p:spPr bwMode="auto">
          <a:xfrm>
            <a:off x="5486400" y="5051425"/>
            <a:ext cx="359073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600" i="1" dirty="0" smtClean="0">
                <a:solidFill>
                  <a:srgbClr val="000000"/>
                </a:solidFill>
                <a:latin typeface="Myriad Pro" pitchFamily="34" charset="0"/>
                <a:ea typeface="ＭＳ Ｐゴシック" pitchFamily="34" charset="-128"/>
              </a:rPr>
              <a:t>AD</a:t>
            </a:r>
            <a:r>
              <a:rPr lang="en-US" sz="1600" baseline="-25000" dirty="0" smtClean="0">
                <a:solidFill>
                  <a:srgbClr val="000000"/>
                </a:solidFill>
                <a:latin typeface="Myriad Pro" pitchFamily="34" charset="0"/>
                <a:ea typeface="ＭＳ Ｐゴシック" pitchFamily="34" charset="-128"/>
              </a:rPr>
              <a:t>2</a:t>
            </a:r>
            <a:endParaRPr lang="en-US" sz="1600" i="1" dirty="0">
              <a:latin typeface="Myriad Pro" pitchFamily="34" charset="0"/>
              <a:ea typeface="ＭＳ Ｐゴシック" pitchFamily="34" charset="-128"/>
            </a:endParaRPr>
          </a:p>
        </p:txBody>
      </p:sp>
      <p:sp>
        <p:nvSpPr>
          <p:cNvPr id="551958" name="Line 64"/>
          <p:cNvSpPr>
            <a:spLocks noChangeShapeType="1"/>
          </p:cNvSpPr>
          <p:nvPr/>
        </p:nvSpPr>
        <p:spPr bwMode="auto">
          <a:xfrm flipH="1" flipV="1">
            <a:off x="2116138" y="2870993"/>
            <a:ext cx="2532062" cy="2566988"/>
          </a:xfrm>
          <a:prstGeom prst="line">
            <a:avLst/>
          </a:prstGeom>
          <a:noFill/>
          <a:ln w="38100">
            <a:solidFill>
              <a:srgbClr val="AEC5E7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1960" name="Oval 68"/>
          <p:cNvSpPr>
            <a:spLocks noChangeArrowheads="1"/>
          </p:cNvSpPr>
          <p:nvPr/>
        </p:nvSpPr>
        <p:spPr bwMode="auto">
          <a:xfrm>
            <a:off x="4159250" y="3727450"/>
            <a:ext cx="106363" cy="112712"/>
          </a:xfrm>
          <a:prstGeom prst="ellipse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sz="1600">
              <a:latin typeface="Myriad Pro" pitchFamily="34" charset="0"/>
              <a:ea typeface="ＭＳ Ｐゴシック" pitchFamily="34" charset="-128"/>
            </a:endParaRPr>
          </a:p>
        </p:txBody>
      </p:sp>
      <p:sp>
        <p:nvSpPr>
          <p:cNvPr id="551962" name="Freeform 76"/>
          <p:cNvSpPr>
            <a:spLocks/>
          </p:cNvSpPr>
          <p:nvPr/>
        </p:nvSpPr>
        <p:spPr bwMode="auto">
          <a:xfrm>
            <a:off x="1366838" y="1095375"/>
            <a:ext cx="6837362" cy="4852987"/>
          </a:xfrm>
          <a:custGeom>
            <a:avLst/>
            <a:gdLst>
              <a:gd name="T0" fmla="*/ 6838066 w 3031"/>
              <a:gd name="T1" fmla="*/ 4853066 h 2072"/>
              <a:gd name="T2" fmla="*/ 0 w 3031"/>
              <a:gd name="T3" fmla="*/ 4853066 h 2072"/>
              <a:gd name="T4" fmla="*/ 0 w 3031"/>
              <a:gd name="T5" fmla="*/ 0 h 2072"/>
              <a:gd name="T6" fmla="*/ 0 60000 65536"/>
              <a:gd name="T7" fmla="*/ 0 60000 65536"/>
              <a:gd name="T8" fmla="*/ 0 60000 65536"/>
              <a:gd name="T9" fmla="*/ 0 w 3031"/>
              <a:gd name="T10" fmla="*/ 0 h 2072"/>
              <a:gd name="T11" fmla="*/ 3031 w 3031"/>
              <a:gd name="T12" fmla="*/ 2072 h 207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031" h="2072">
                <a:moveTo>
                  <a:pt x="3031" y="2072"/>
                </a:moveTo>
                <a:lnTo>
                  <a:pt x="0" y="2072"/>
                </a:lnTo>
                <a:lnTo>
                  <a:pt x="0" y="0"/>
                </a:lnTo>
              </a:path>
            </a:pathLst>
          </a:custGeom>
          <a:noFill/>
          <a:ln w="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sz="1400">
              <a:latin typeface="Calibri" pitchFamily="34" charset="0"/>
              <a:ea typeface="ＭＳ Ｐゴシック" pitchFamily="34" charset="-128"/>
            </a:endParaRPr>
          </a:p>
        </p:txBody>
      </p:sp>
      <p:sp>
        <p:nvSpPr>
          <p:cNvPr id="551964" name="Line 186"/>
          <p:cNvSpPr>
            <a:spLocks noChangeShapeType="1"/>
          </p:cNvSpPr>
          <p:nvPr/>
        </p:nvSpPr>
        <p:spPr bwMode="auto">
          <a:xfrm flipV="1">
            <a:off x="2584432" y="6072187"/>
            <a:ext cx="749849" cy="184679"/>
          </a:xfrm>
          <a:prstGeom prst="line">
            <a:avLst/>
          </a:prstGeom>
          <a:noFill/>
          <a:ln w="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1965" name="Freeform 187"/>
          <p:cNvSpPr>
            <a:spLocks/>
          </p:cNvSpPr>
          <p:nvPr/>
        </p:nvSpPr>
        <p:spPr bwMode="auto">
          <a:xfrm>
            <a:off x="1600200" y="6019800"/>
            <a:ext cx="990600" cy="609600"/>
          </a:xfrm>
          <a:custGeom>
            <a:avLst/>
            <a:gdLst>
              <a:gd name="T0" fmla="*/ 825712 w 155"/>
              <a:gd name="T1" fmla="*/ 436154 h 98"/>
              <a:gd name="T2" fmla="*/ 735150 w 155"/>
              <a:gd name="T3" fmla="*/ 541052 h 98"/>
              <a:gd name="T4" fmla="*/ 90562 w 155"/>
              <a:gd name="T5" fmla="*/ 541052 h 98"/>
              <a:gd name="T6" fmla="*/ 0 w 155"/>
              <a:gd name="T7" fmla="*/ 436154 h 98"/>
              <a:gd name="T8" fmla="*/ 0 w 155"/>
              <a:gd name="T9" fmla="*/ 104898 h 98"/>
              <a:gd name="T10" fmla="*/ 90562 w 155"/>
              <a:gd name="T11" fmla="*/ 0 h 98"/>
              <a:gd name="T12" fmla="*/ 735150 w 155"/>
              <a:gd name="T13" fmla="*/ 0 h 98"/>
              <a:gd name="T14" fmla="*/ 825712 w 155"/>
              <a:gd name="T15" fmla="*/ 104898 h 98"/>
              <a:gd name="T16" fmla="*/ 825712 w 155"/>
              <a:gd name="T17" fmla="*/ 436154 h 98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155"/>
              <a:gd name="T28" fmla="*/ 0 h 98"/>
              <a:gd name="T29" fmla="*/ 155 w 155"/>
              <a:gd name="T30" fmla="*/ 98 h 98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155" h="98">
                <a:moveTo>
                  <a:pt x="155" y="79"/>
                </a:moveTo>
                <a:cubicBezTo>
                  <a:pt x="155" y="89"/>
                  <a:pt x="147" y="98"/>
                  <a:pt x="138" y="98"/>
                </a:cubicBezTo>
                <a:cubicBezTo>
                  <a:pt x="17" y="98"/>
                  <a:pt x="17" y="98"/>
                  <a:pt x="17" y="98"/>
                </a:cubicBezTo>
                <a:cubicBezTo>
                  <a:pt x="7" y="98"/>
                  <a:pt x="0" y="89"/>
                  <a:pt x="0" y="79"/>
                </a:cubicBezTo>
                <a:cubicBezTo>
                  <a:pt x="0" y="19"/>
                  <a:pt x="0" y="19"/>
                  <a:pt x="0" y="19"/>
                </a:cubicBezTo>
                <a:cubicBezTo>
                  <a:pt x="0" y="8"/>
                  <a:pt x="7" y="0"/>
                  <a:pt x="17" y="0"/>
                </a:cubicBezTo>
                <a:cubicBezTo>
                  <a:pt x="138" y="0"/>
                  <a:pt x="138" y="0"/>
                  <a:pt x="138" y="0"/>
                </a:cubicBezTo>
                <a:cubicBezTo>
                  <a:pt x="147" y="0"/>
                  <a:pt x="155" y="8"/>
                  <a:pt x="155" y="19"/>
                </a:cubicBezTo>
                <a:lnTo>
                  <a:pt x="155" y="79"/>
                </a:lnTo>
                <a:close/>
              </a:path>
            </a:pathLst>
          </a:custGeom>
          <a:solidFill>
            <a:srgbClr val="D7E2E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sz="1600">
              <a:latin typeface="Myriad Pro" pitchFamily="34" charset="0"/>
              <a:ea typeface="ＭＳ Ｐゴシック" pitchFamily="34" charset="-128"/>
            </a:endParaRPr>
          </a:p>
        </p:txBody>
      </p:sp>
      <p:sp>
        <p:nvSpPr>
          <p:cNvPr id="551966" name="Rectangle 30"/>
          <p:cNvSpPr>
            <a:spLocks noChangeArrowheads="1"/>
          </p:cNvSpPr>
          <p:nvPr/>
        </p:nvSpPr>
        <p:spPr bwMode="auto">
          <a:xfrm>
            <a:off x="7467600" y="6096000"/>
            <a:ext cx="14478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800" b="1">
                <a:latin typeface="Myriad Pro" pitchFamily="34" charset="0"/>
                <a:ea typeface="ＭＳ Ｐゴシック" pitchFamily="34" charset="-128"/>
              </a:rPr>
              <a:t>Real GDP</a:t>
            </a:r>
          </a:p>
        </p:txBody>
      </p:sp>
      <p:sp>
        <p:nvSpPr>
          <p:cNvPr id="551967" name="Rectangle 31"/>
          <p:cNvSpPr>
            <a:spLocks noChangeArrowheads="1"/>
          </p:cNvSpPr>
          <p:nvPr/>
        </p:nvSpPr>
        <p:spPr bwMode="auto">
          <a:xfrm>
            <a:off x="76200" y="1331912"/>
            <a:ext cx="15240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800" b="1">
                <a:latin typeface="Myriad Pro" pitchFamily="34" charset="0"/>
                <a:ea typeface="ＭＳ Ｐゴシック" pitchFamily="34" charset="-128"/>
              </a:rPr>
              <a:t>Aggregate price level</a:t>
            </a:r>
          </a:p>
        </p:txBody>
      </p:sp>
      <p:sp>
        <p:nvSpPr>
          <p:cNvPr id="551968" name="Rectangle 32"/>
          <p:cNvSpPr>
            <a:spLocks noChangeArrowheads="1"/>
          </p:cNvSpPr>
          <p:nvPr/>
        </p:nvSpPr>
        <p:spPr bwMode="auto">
          <a:xfrm>
            <a:off x="1600200" y="6019800"/>
            <a:ext cx="1219200" cy="58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600" i="1" dirty="0">
                <a:latin typeface="Myriad Pro" pitchFamily="34" charset="0"/>
                <a:ea typeface="ＭＳ Ｐゴシック" pitchFamily="34" charset="-128"/>
              </a:rPr>
              <a:t>Potential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600" i="1" dirty="0">
                <a:latin typeface="Myriad Pro" pitchFamily="34" charset="0"/>
                <a:ea typeface="ＭＳ Ｐゴシック" pitchFamily="34" charset="-128"/>
              </a:rPr>
              <a:t>output</a:t>
            </a:r>
          </a:p>
        </p:txBody>
      </p:sp>
      <p:sp>
        <p:nvSpPr>
          <p:cNvPr id="551983" name="Line 78"/>
          <p:cNvSpPr>
            <a:spLocks noChangeShapeType="1"/>
          </p:cNvSpPr>
          <p:nvPr/>
        </p:nvSpPr>
        <p:spPr bwMode="auto">
          <a:xfrm flipV="1">
            <a:off x="3865562" y="2257960"/>
            <a:ext cx="940593" cy="1626651"/>
          </a:xfrm>
          <a:prstGeom prst="line">
            <a:avLst/>
          </a:prstGeom>
          <a:noFill/>
          <a:ln w="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1984" name="Freeform 126"/>
          <p:cNvSpPr>
            <a:spLocks/>
          </p:cNvSpPr>
          <p:nvPr/>
        </p:nvSpPr>
        <p:spPr bwMode="auto">
          <a:xfrm>
            <a:off x="4168776" y="962561"/>
            <a:ext cx="2765424" cy="1295400"/>
          </a:xfrm>
          <a:custGeom>
            <a:avLst/>
            <a:gdLst>
              <a:gd name="T0" fmla="*/ 2120680 w 398"/>
              <a:gd name="T1" fmla="*/ 1028563 h 205"/>
              <a:gd name="T2" fmla="*/ 2030098 w 398"/>
              <a:gd name="T3" fmla="*/ 1133631 h 205"/>
              <a:gd name="T4" fmla="*/ 90582 w 398"/>
              <a:gd name="T5" fmla="*/ 1133631 h 205"/>
              <a:gd name="T6" fmla="*/ 0 w 398"/>
              <a:gd name="T7" fmla="*/ 1028563 h 205"/>
              <a:gd name="T8" fmla="*/ 0 w 398"/>
              <a:gd name="T9" fmla="*/ 105068 h 205"/>
              <a:gd name="T10" fmla="*/ 90582 w 398"/>
              <a:gd name="T11" fmla="*/ 0 h 205"/>
              <a:gd name="T12" fmla="*/ 2030098 w 398"/>
              <a:gd name="T13" fmla="*/ 0 h 205"/>
              <a:gd name="T14" fmla="*/ 2120680 w 398"/>
              <a:gd name="T15" fmla="*/ 105068 h 205"/>
              <a:gd name="T16" fmla="*/ 2120680 w 398"/>
              <a:gd name="T17" fmla="*/ 1028563 h 205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398"/>
              <a:gd name="T28" fmla="*/ 0 h 205"/>
              <a:gd name="T29" fmla="*/ 398 w 398"/>
              <a:gd name="T30" fmla="*/ 205 h 205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398" h="205">
                <a:moveTo>
                  <a:pt x="398" y="186"/>
                </a:moveTo>
                <a:cubicBezTo>
                  <a:pt x="398" y="196"/>
                  <a:pt x="391" y="205"/>
                  <a:pt x="381" y="205"/>
                </a:cubicBezTo>
                <a:cubicBezTo>
                  <a:pt x="17" y="205"/>
                  <a:pt x="17" y="205"/>
                  <a:pt x="17" y="205"/>
                </a:cubicBezTo>
                <a:cubicBezTo>
                  <a:pt x="7" y="205"/>
                  <a:pt x="0" y="196"/>
                  <a:pt x="0" y="186"/>
                </a:cubicBezTo>
                <a:cubicBezTo>
                  <a:pt x="0" y="19"/>
                  <a:pt x="0" y="19"/>
                  <a:pt x="0" y="19"/>
                </a:cubicBezTo>
                <a:cubicBezTo>
                  <a:pt x="0" y="9"/>
                  <a:pt x="7" y="0"/>
                  <a:pt x="17" y="0"/>
                </a:cubicBezTo>
                <a:cubicBezTo>
                  <a:pt x="381" y="0"/>
                  <a:pt x="381" y="0"/>
                  <a:pt x="381" y="0"/>
                </a:cubicBezTo>
                <a:cubicBezTo>
                  <a:pt x="391" y="0"/>
                  <a:pt x="398" y="9"/>
                  <a:pt x="398" y="19"/>
                </a:cubicBezTo>
                <a:lnTo>
                  <a:pt x="398" y="186"/>
                </a:lnTo>
                <a:close/>
              </a:path>
            </a:pathLst>
          </a:custGeom>
          <a:solidFill>
            <a:srgbClr val="D7E2E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sz="1400">
              <a:latin typeface="Calibri" pitchFamily="34" charset="0"/>
              <a:ea typeface="ＭＳ Ｐゴシック" pitchFamily="34" charset="-128"/>
            </a:endParaRPr>
          </a:p>
        </p:txBody>
      </p:sp>
      <p:sp>
        <p:nvSpPr>
          <p:cNvPr id="551985" name="Rectangle 49"/>
          <p:cNvSpPr>
            <a:spLocks noChangeArrowheads="1"/>
          </p:cNvSpPr>
          <p:nvPr/>
        </p:nvSpPr>
        <p:spPr bwMode="auto">
          <a:xfrm>
            <a:off x="4168775" y="962561"/>
            <a:ext cx="3070225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600" i="1" dirty="0">
                <a:latin typeface="Myriad Pro" pitchFamily="34" charset="0"/>
                <a:ea typeface="ＭＳ Ｐゴシック" pitchFamily="34" charset="-128"/>
              </a:rPr>
              <a:t>2. </a:t>
            </a:r>
            <a:r>
              <a:rPr lang="en-US" sz="1600" i="1" dirty="0" smtClean="0">
                <a:latin typeface="Myriad Pro" pitchFamily="34" charset="0"/>
                <a:ea typeface="ＭＳ Ｐゴシック" pitchFamily="34" charset="-128"/>
              </a:rPr>
              <a:t>…increases </a:t>
            </a:r>
            <a:r>
              <a:rPr lang="en-US" sz="1600" i="1" dirty="0">
                <a:latin typeface="Myriad Pro" pitchFamily="34" charset="0"/>
                <a:ea typeface="ＭＳ Ｐゴシック" pitchFamily="34" charset="-128"/>
              </a:rPr>
              <a:t>the aggregate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600" i="1" dirty="0">
                <a:latin typeface="Myriad Pro" pitchFamily="34" charset="0"/>
                <a:ea typeface="ＭＳ Ｐゴシック" pitchFamily="34" charset="-128"/>
              </a:rPr>
              <a:t>price level and aggregate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600" i="1" dirty="0">
                <a:latin typeface="Myriad Pro" pitchFamily="34" charset="0"/>
                <a:ea typeface="ＭＳ Ｐゴシック" pitchFamily="34" charset="-128"/>
              </a:rPr>
              <a:t>output and leads to </a:t>
            </a:r>
            <a:r>
              <a:rPr lang="en-US" sz="1600" i="1" dirty="0" smtClean="0">
                <a:latin typeface="Myriad Pro" pitchFamily="34" charset="0"/>
                <a:ea typeface="ＭＳ Ｐゴシック" pitchFamily="34" charset="-128"/>
              </a:rPr>
              <a:t>lower</a:t>
            </a:r>
            <a:endParaRPr lang="en-US" sz="1600" i="1" dirty="0">
              <a:latin typeface="Myriad Pro" pitchFamily="34" charset="0"/>
              <a:ea typeface="ＭＳ Ｐゴシック" pitchFamily="34" charset="-128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600" i="1" dirty="0">
                <a:latin typeface="Myriad Pro" pitchFamily="34" charset="0"/>
                <a:ea typeface="ＭＳ Ｐゴシック" pitchFamily="34" charset="-128"/>
              </a:rPr>
              <a:t>unemployment in the short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600" i="1" dirty="0">
                <a:latin typeface="Myriad Pro" pitchFamily="34" charset="0"/>
                <a:ea typeface="ＭＳ Ｐゴシック" pitchFamily="34" charset="-128"/>
              </a:rPr>
              <a:t>run…</a:t>
            </a:r>
          </a:p>
        </p:txBody>
      </p:sp>
      <p:sp>
        <p:nvSpPr>
          <p:cNvPr id="551986" name="Rectangle 54"/>
          <p:cNvSpPr>
            <a:spLocks noChangeArrowheads="1"/>
          </p:cNvSpPr>
          <p:nvPr/>
        </p:nvSpPr>
        <p:spPr bwMode="auto">
          <a:xfrm>
            <a:off x="4676775" y="5437187"/>
            <a:ext cx="359073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600" i="1" dirty="0" smtClean="0">
                <a:solidFill>
                  <a:srgbClr val="000000"/>
                </a:solidFill>
                <a:latin typeface="Myriad Pro" pitchFamily="34" charset="0"/>
                <a:ea typeface="ＭＳ Ｐゴシック" pitchFamily="34" charset="-128"/>
              </a:rPr>
              <a:t>AD</a:t>
            </a:r>
            <a:r>
              <a:rPr lang="en-US" sz="1600" baseline="-25000" dirty="0" smtClean="0">
                <a:solidFill>
                  <a:srgbClr val="000000"/>
                </a:solidFill>
                <a:latin typeface="Myriad Pro" pitchFamily="34" charset="0"/>
                <a:ea typeface="ＭＳ Ｐゴシック" pitchFamily="34" charset="-128"/>
              </a:rPr>
              <a:t>1</a:t>
            </a:r>
            <a:endParaRPr lang="en-US" sz="1600" i="1" dirty="0">
              <a:latin typeface="Myriad Pro" pitchFamily="34" charset="0"/>
              <a:ea typeface="ＭＳ Ｐゴシック" pitchFamily="34" charset="-128"/>
            </a:endParaRPr>
          </a:p>
        </p:txBody>
      </p:sp>
      <p:sp>
        <p:nvSpPr>
          <p:cNvPr id="551988" name="Freeform 56"/>
          <p:cNvSpPr>
            <a:spLocks/>
          </p:cNvSpPr>
          <p:nvPr/>
        </p:nvSpPr>
        <p:spPr bwMode="auto">
          <a:xfrm>
            <a:off x="2819400" y="6477000"/>
            <a:ext cx="1676400" cy="381000"/>
          </a:xfrm>
          <a:custGeom>
            <a:avLst/>
            <a:gdLst>
              <a:gd name="T0" fmla="*/ 1369419 w 257"/>
              <a:gd name="T1" fmla="*/ 203732 h 57"/>
              <a:gd name="T2" fmla="*/ 1278835 w 257"/>
              <a:gd name="T3" fmla="*/ 313857 h 57"/>
              <a:gd name="T4" fmla="*/ 90584 w 257"/>
              <a:gd name="T5" fmla="*/ 313857 h 57"/>
              <a:gd name="T6" fmla="*/ 0 w 257"/>
              <a:gd name="T7" fmla="*/ 203732 h 57"/>
              <a:gd name="T8" fmla="*/ 0 w 257"/>
              <a:gd name="T9" fmla="*/ 104619 h 57"/>
              <a:gd name="T10" fmla="*/ 90584 w 257"/>
              <a:gd name="T11" fmla="*/ 0 h 57"/>
              <a:gd name="T12" fmla="*/ 1278835 w 257"/>
              <a:gd name="T13" fmla="*/ 0 h 57"/>
              <a:gd name="T14" fmla="*/ 1369419 w 257"/>
              <a:gd name="T15" fmla="*/ 104619 h 57"/>
              <a:gd name="T16" fmla="*/ 1369419 w 257"/>
              <a:gd name="T17" fmla="*/ 203732 h 57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257"/>
              <a:gd name="T28" fmla="*/ 0 h 57"/>
              <a:gd name="T29" fmla="*/ 257 w 257"/>
              <a:gd name="T30" fmla="*/ 57 h 57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257" h="57">
                <a:moveTo>
                  <a:pt x="257" y="37"/>
                </a:moveTo>
                <a:cubicBezTo>
                  <a:pt x="257" y="48"/>
                  <a:pt x="249" y="57"/>
                  <a:pt x="240" y="57"/>
                </a:cubicBezTo>
                <a:cubicBezTo>
                  <a:pt x="17" y="57"/>
                  <a:pt x="17" y="57"/>
                  <a:pt x="17" y="57"/>
                </a:cubicBezTo>
                <a:cubicBezTo>
                  <a:pt x="7" y="57"/>
                  <a:pt x="0" y="48"/>
                  <a:pt x="0" y="37"/>
                </a:cubicBezTo>
                <a:cubicBezTo>
                  <a:pt x="0" y="19"/>
                  <a:pt x="0" y="19"/>
                  <a:pt x="0" y="19"/>
                </a:cubicBezTo>
                <a:cubicBezTo>
                  <a:pt x="0" y="9"/>
                  <a:pt x="7" y="0"/>
                  <a:pt x="17" y="0"/>
                </a:cubicBezTo>
                <a:cubicBezTo>
                  <a:pt x="240" y="0"/>
                  <a:pt x="240" y="0"/>
                  <a:pt x="240" y="0"/>
                </a:cubicBezTo>
                <a:cubicBezTo>
                  <a:pt x="249" y="0"/>
                  <a:pt x="257" y="9"/>
                  <a:pt x="257" y="19"/>
                </a:cubicBezTo>
                <a:lnTo>
                  <a:pt x="257" y="37"/>
                </a:lnTo>
                <a:close/>
              </a:path>
            </a:pathLst>
          </a:custGeom>
          <a:solidFill>
            <a:srgbClr val="D7E2E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sz="1600">
              <a:latin typeface="Myriad Pro" pitchFamily="34" charset="0"/>
              <a:ea typeface="ＭＳ Ｐゴシック" pitchFamily="34" charset="-128"/>
            </a:endParaRPr>
          </a:p>
        </p:txBody>
      </p:sp>
      <p:sp>
        <p:nvSpPr>
          <p:cNvPr id="551989" name="Rectangle 53"/>
          <p:cNvSpPr>
            <a:spLocks noChangeArrowheads="1"/>
          </p:cNvSpPr>
          <p:nvPr/>
        </p:nvSpPr>
        <p:spPr bwMode="auto">
          <a:xfrm>
            <a:off x="2819400" y="6477000"/>
            <a:ext cx="1506438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600" i="1" dirty="0" smtClean="0">
                <a:latin typeface="Myriad Pro" pitchFamily="34" charset="0"/>
                <a:ea typeface="ＭＳ Ｐゴシック" pitchFamily="34" charset="-128"/>
              </a:rPr>
              <a:t>Inflationary </a:t>
            </a:r>
            <a:r>
              <a:rPr lang="en-US" sz="1600" i="1" dirty="0">
                <a:latin typeface="Myriad Pro" pitchFamily="34" charset="0"/>
                <a:ea typeface="ＭＳ Ｐゴシック" pitchFamily="34" charset="-128"/>
              </a:rPr>
              <a:t>gap</a:t>
            </a:r>
          </a:p>
        </p:txBody>
      </p:sp>
      <p:sp>
        <p:nvSpPr>
          <p:cNvPr id="551990" name="Line 54"/>
          <p:cNvSpPr>
            <a:spLocks noChangeShapeType="1"/>
          </p:cNvSpPr>
          <p:nvPr/>
        </p:nvSpPr>
        <p:spPr bwMode="auto">
          <a:xfrm flipH="1">
            <a:off x="1371600" y="4267200"/>
            <a:ext cx="2049463" cy="1587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1991" name="Rectangle 9"/>
          <p:cNvSpPr>
            <a:spLocks noChangeArrowheads="1"/>
          </p:cNvSpPr>
          <p:nvPr/>
        </p:nvSpPr>
        <p:spPr bwMode="auto">
          <a:xfrm>
            <a:off x="3387725" y="5967412"/>
            <a:ext cx="20024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600" i="1" dirty="0" err="1" smtClean="0">
                <a:solidFill>
                  <a:srgbClr val="000000"/>
                </a:solidFill>
                <a:latin typeface="Myriad Pro" pitchFamily="34" charset="0"/>
                <a:ea typeface="ＭＳ Ｐゴシック" pitchFamily="34" charset="-128"/>
              </a:rPr>
              <a:t>Y</a:t>
            </a:r>
            <a:r>
              <a:rPr lang="en-US" sz="1600" i="1" baseline="-25000" dirty="0" err="1" smtClean="0">
                <a:solidFill>
                  <a:srgbClr val="000000"/>
                </a:solidFill>
                <a:latin typeface="Myriad Pro" pitchFamily="34" charset="0"/>
                <a:ea typeface="ＭＳ Ｐゴシック" pitchFamily="34" charset="-128"/>
              </a:rPr>
              <a:t>p</a:t>
            </a:r>
            <a:endParaRPr lang="en-US" sz="1600" i="1" dirty="0">
              <a:latin typeface="Myriad Pro" pitchFamily="34" charset="0"/>
              <a:ea typeface="ＭＳ Ｐゴシック" pitchFamily="34" charset="-128"/>
            </a:endParaRPr>
          </a:p>
        </p:txBody>
      </p:sp>
      <p:sp>
        <p:nvSpPr>
          <p:cNvPr id="551993" name="Freeform 75"/>
          <p:cNvSpPr>
            <a:spLocks/>
          </p:cNvSpPr>
          <p:nvPr/>
        </p:nvSpPr>
        <p:spPr bwMode="auto">
          <a:xfrm>
            <a:off x="3487738" y="6261100"/>
            <a:ext cx="723900" cy="139700"/>
          </a:xfrm>
          <a:custGeom>
            <a:avLst/>
            <a:gdLst>
              <a:gd name="T0" fmla="*/ 0 w 136"/>
              <a:gd name="T1" fmla="*/ 0 h 25"/>
              <a:gd name="T2" fmla="*/ 63899 w 136"/>
              <a:gd name="T3" fmla="*/ 82915 h 25"/>
              <a:gd name="T4" fmla="*/ 319496 w 136"/>
              <a:gd name="T5" fmla="*/ 82915 h 25"/>
              <a:gd name="T6" fmla="*/ 362095 w 136"/>
              <a:gd name="T7" fmla="*/ 138191 h 25"/>
              <a:gd name="T8" fmla="*/ 404694 w 136"/>
              <a:gd name="T9" fmla="*/ 82915 h 25"/>
              <a:gd name="T10" fmla="*/ 660291 w 136"/>
              <a:gd name="T11" fmla="*/ 82915 h 25"/>
              <a:gd name="T12" fmla="*/ 724190 w 136"/>
              <a:gd name="T13" fmla="*/ 0 h 25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36"/>
              <a:gd name="T22" fmla="*/ 0 h 25"/>
              <a:gd name="T23" fmla="*/ 136 w 136"/>
              <a:gd name="T24" fmla="*/ 25 h 25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36" h="25">
                <a:moveTo>
                  <a:pt x="0" y="0"/>
                </a:moveTo>
                <a:cubicBezTo>
                  <a:pt x="0" y="10"/>
                  <a:pt x="2" y="15"/>
                  <a:pt x="12" y="15"/>
                </a:cubicBezTo>
                <a:cubicBezTo>
                  <a:pt x="14" y="15"/>
                  <a:pt x="59" y="15"/>
                  <a:pt x="60" y="15"/>
                </a:cubicBezTo>
                <a:cubicBezTo>
                  <a:pt x="63" y="15"/>
                  <a:pt x="68" y="17"/>
                  <a:pt x="68" y="25"/>
                </a:cubicBezTo>
                <a:cubicBezTo>
                  <a:pt x="68" y="17"/>
                  <a:pt x="73" y="15"/>
                  <a:pt x="76" y="15"/>
                </a:cubicBezTo>
                <a:cubicBezTo>
                  <a:pt x="77" y="15"/>
                  <a:pt x="122" y="15"/>
                  <a:pt x="124" y="15"/>
                </a:cubicBezTo>
                <a:cubicBezTo>
                  <a:pt x="134" y="15"/>
                  <a:pt x="136" y="10"/>
                  <a:pt x="136" y="0"/>
                </a:cubicBezTo>
              </a:path>
            </a:pathLst>
          </a:custGeom>
          <a:noFill/>
          <a:ln w="15">
            <a:solidFill>
              <a:srgbClr val="6D6F7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sz="1600">
              <a:latin typeface="Myriad Pro" pitchFamily="34" charset="0"/>
              <a:ea typeface="ＭＳ Ｐゴシック" pitchFamily="34" charset="-128"/>
            </a:endParaRPr>
          </a:p>
        </p:txBody>
      </p:sp>
      <p:sp>
        <p:nvSpPr>
          <p:cNvPr id="551994" name="Freeform 173"/>
          <p:cNvSpPr>
            <a:spLocks/>
          </p:cNvSpPr>
          <p:nvPr/>
        </p:nvSpPr>
        <p:spPr bwMode="auto">
          <a:xfrm>
            <a:off x="5257800" y="3581400"/>
            <a:ext cx="1828800" cy="838200"/>
          </a:xfrm>
          <a:custGeom>
            <a:avLst/>
            <a:gdLst>
              <a:gd name="T0" fmla="*/ 1342346 w 252"/>
              <a:gd name="T1" fmla="*/ 609158 h 129"/>
              <a:gd name="T2" fmla="*/ 1251791 w 252"/>
              <a:gd name="T3" fmla="*/ 714376 h 129"/>
              <a:gd name="T4" fmla="*/ 95882 w 252"/>
              <a:gd name="T5" fmla="*/ 714376 h 129"/>
              <a:gd name="T6" fmla="*/ 0 w 252"/>
              <a:gd name="T7" fmla="*/ 609158 h 129"/>
              <a:gd name="T8" fmla="*/ 0 w 252"/>
              <a:gd name="T9" fmla="*/ 105218 h 129"/>
              <a:gd name="T10" fmla="*/ 95882 w 252"/>
              <a:gd name="T11" fmla="*/ 0 h 129"/>
              <a:gd name="T12" fmla="*/ 1251791 w 252"/>
              <a:gd name="T13" fmla="*/ 0 h 129"/>
              <a:gd name="T14" fmla="*/ 1342346 w 252"/>
              <a:gd name="T15" fmla="*/ 105218 h 129"/>
              <a:gd name="T16" fmla="*/ 1342346 w 252"/>
              <a:gd name="T17" fmla="*/ 609158 h 129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252"/>
              <a:gd name="T28" fmla="*/ 0 h 129"/>
              <a:gd name="T29" fmla="*/ 252 w 252"/>
              <a:gd name="T30" fmla="*/ 129 h 129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252" h="129">
                <a:moveTo>
                  <a:pt x="252" y="110"/>
                </a:moveTo>
                <a:cubicBezTo>
                  <a:pt x="252" y="121"/>
                  <a:pt x="244" y="129"/>
                  <a:pt x="235" y="129"/>
                </a:cubicBezTo>
                <a:cubicBezTo>
                  <a:pt x="18" y="129"/>
                  <a:pt x="18" y="129"/>
                  <a:pt x="18" y="129"/>
                </a:cubicBezTo>
                <a:cubicBezTo>
                  <a:pt x="8" y="129"/>
                  <a:pt x="0" y="121"/>
                  <a:pt x="0" y="110"/>
                </a:cubicBezTo>
                <a:cubicBezTo>
                  <a:pt x="0" y="19"/>
                  <a:pt x="0" y="19"/>
                  <a:pt x="0" y="19"/>
                </a:cubicBezTo>
                <a:cubicBezTo>
                  <a:pt x="0" y="9"/>
                  <a:pt x="8" y="0"/>
                  <a:pt x="18" y="0"/>
                </a:cubicBezTo>
                <a:cubicBezTo>
                  <a:pt x="235" y="0"/>
                  <a:pt x="235" y="0"/>
                  <a:pt x="235" y="0"/>
                </a:cubicBezTo>
                <a:cubicBezTo>
                  <a:pt x="244" y="0"/>
                  <a:pt x="252" y="9"/>
                  <a:pt x="252" y="19"/>
                </a:cubicBezTo>
                <a:lnTo>
                  <a:pt x="252" y="110"/>
                </a:lnTo>
                <a:close/>
              </a:path>
            </a:pathLst>
          </a:custGeom>
          <a:solidFill>
            <a:srgbClr val="D7E2E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sz="1600">
              <a:latin typeface="Myriad Pro" pitchFamily="34" charset="0"/>
              <a:ea typeface="ＭＳ Ｐゴシック" pitchFamily="34" charset="-128"/>
            </a:endParaRPr>
          </a:p>
        </p:txBody>
      </p:sp>
      <p:sp>
        <p:nvSpPr>
          <p:cNvPr id="551999" name="Rectangle 35"/>
          <p:cNvSpPr>
            <a:spLocks noChangeArrowheads="1"/>
          </p:cNvSpPr>
          <p:nvPr/>
        </p:nvSpPr>
        <p:spPr bwMode="auto">
          <a:xfrm>
            <a:off x="3234268" y="4415368"/>
            <a:ext cx="21159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600" i="1" dirty="0" smtClean="0">
                <a:solidFill>
                  <a:srgbClr val="000000"/>
                </a:solidFill>
                <a:latin typeface="Myriad Pro" pitchFamily="34" charset="0"/>
                <a:ea typeface="ＭＳ Ｐゴシック" pitchFamily="34" charset="-128"/>
              </a:rPr>
              <a:t>E</a:t>
            </a:r>
            <a:r>
              <a:rPr lang="en-US" sz="1600" baseline="-25000" dirty="0" smtClean="0">
                <a:solidFill>
                  <a:srgbClr val="000000"/>
                </a:solidFill>
                <a:latin typeface="Myriad Pro" pitchFamily="34" charset="0"/>
                <a:ea typeface="ＭＳ Ｐゴシック" pitchFamily="34" charset="-128"/>
              </a:rPr>
              <a:t>1</a:t>
            </a:r>
            <a:endParaRPr lang="en-US" sz="1600" i="1" dirty="0">
              <a:latin typeface="Myriad Pro" pitchFamily="34" charset="0"/>
              <a:ea typeface="ＭＳ Ｐゴシック" pitchFamily="34" charset="-128"/>
            </a:endParaRPr>
          </a:p>
        </p:txBody>
      </p:sp>
      <p:sp>
        <p:nvSpPr>
          <p:cNvPr id="552000" name="Oval 69"/>
          <p:cNvSpPr>
            <a:spLocks noChangeArrowheads="1"/>
          </p:cNvSpPr>
          <p:nvPr/>
        </p:nvSpPr>
        <p:spPr bwMode="auto">
          <a:xfrm>
            <a:off x="3432175" y="4214812"/>
            <a:ext cx="109538" cy="112713"/>
          </a:xfrm>
          <a:prstGeom prst="ellipse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sz="1600">
              <a:latin typeface="Myriad Pro" pitchFamily="34" charset="0"/>
              <a:ea typeface="ＭＳ Ｐゴシック" pitchFamily="34" charset="-128"/>
            </a:endParaRPr>
          </a:p>
        </p:txBody>
      </p:sp>
      <p:sp>
        <p:nvSpPr>
          <p:cNvPr id="552003" name="Line 67"/>
          <p:cNvSpPr>
            <a:spLocks noChangeShapeType="1"/>
          </p:cNvSpPr>
          <p:nvPr/>
        </p:nvSpPr>
        <p:spPr bwMode="auto">
          <a:xfrm flipV="1">
            <a:off x="4176713" y="3810000"/>
            <a:ext cx="14287" cy="210312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2004" name="Rectangle 68"/>
          <p:cNvSpPr>
            <a:spLocks noChangeArrowheads="1"/>
          </p:cNvSpPr>
          <p:nvPr/>
        </p:nvSpPr>
        <p:spPr bwMode="auto">
          <a:xfrm>
            <a:off x="5334000" y="3581400"/>
            <a:ext cx="17526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600" i="1" dirty="0">
                <a:latin typeface="Myriad Pro" pitchFamily="34" charset="0"/>
                <a:ea typeface="ＭＳ Ｐゴシック" pitchFamily="34" charset="-128"/>
              </a:rPr>
              <a:t>1. An initial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600" i="1" dirty="0">
                <a:latin typeface="Myriad Pro" pitchFamily="34" charset="0"/>
                <a:ea typeface="ＭＳ Ｐゴシック" pitchFamily="34" charset="-128"/>
              </a:rPr>
              <a:t>p</a:t>
            </a:r>
            <a:r>
              <a:rPr lang="en-US" sz="1600" i="1" dirty="0" smtClean="0">
                <a:latin typeface="Myriad Pro" pitchFamily="34" charset="0"/>
                <a:ea typeface="ＭＳ Ｐゴシック" pitchFamily="34" charset="-128"/>
              </a:rPr>
              <a:t>ositive demand </a:t>
            </a:r>
            <a:r>
              <a:rPr lang="en-US" sz="1600" i="1" dirty="0">
                <a:latin typeface="Myriad Pro" pitchFamily="34" charset="0"/>
                <a:ea typeface="ＭＳ Ｐゴシック" pitchFamily="34" charset="-128"/>
              </a:rPr>
              <a:t>shock…</a:t>
            </a:r>
          </a:p>
        </p:txBody>
      </p:sp>
      <p:sp>
        <p:nvSpPr>
          <p:cNvPr id="552008" name="Rectangle 13"/>
          <p:cNvSpPr>
            <a:spLocks noChangeArrowheads="1"/>
          </p:cNvSpPr>
          <p:nvPr/>
        </p:nvSpPr>
        <p:spPr bwMode="auto">
          <a:xfrm>
            <a:off x="1066800" y="4191000"/>
            <a:ext cx="21159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600" i="1" dirty="0" smtClean="0">
                <a:solidFill>
                  <a:srgbClr val="000000"/>
                </a:solidFill>
                <a:latin typeface="Myriad Pro" pitchFamily="34" charset="0"/>
                <a:ea typeface="ＭＳ Ｐゴシック" pitchFamily="34" charset="-128"/>
              </a:rPr>
              <a:t>P</a:t>
            </a:r>
            <a:r>
              <a:rPr lang="en-US" sz="1600" baseline="-25000" dirty="0" smtClean="0">
                <a:solidFill>
                  <a:srgbClr val="000000"/>
                </a:solidFill>
                <a:latin typeface="Myriad Pro" pitchFamily="34" charset="0"/>
                <a:ea typeface="ＭＳ Ｐゴシック" pitchFamily="34" charset="-128"/>
              </a:rPr>
              <a:t>1</a:t>
            </a:r>
            <a:endParaRPr lang="en-US" sz="1600" i="1" dirty="0">
              <a:latin typeface="Myriad Pro" pitchFamily="34" charset="0"/>
              <a:ea typeface="ＭＳ Ｐゴシック" pitchFamily="34" charset="-128"/>
            </a:endParaRPr>
          </a:p>
        </p:txBody>
      </p:sp>
      <p:sp>
        <p:nvSpPr>
          <p:cNvPr id="552009" name="Rectangle 73"/>
          <p:cNvSpPr>
            <a:spLocks noGrp="1" noRot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spc="0" dirty="0" smtClean="0"/>
              <a:t>Inflationary Gap:  </a:t>
            </a:r>
            <a:br>
              <a:rPr lang="en-US" sz="3600" spc="0" dirty="0" smtClean="0"/>
            </a:br>
            <a:r>
              <a:rPr lang="en-US" sz="3600" spc="0" dirty="0" smtClean="0"/>
              <a:t>due to a Positive </a:t>
            </a:r>
            <a:r>
              <a:rPr lang="en-US" sz="3600" spc="0" dirty="0"/>
              <a:t>Demand Shock</a:t>
            </a:r>
          </a:p>
        </p:txBody>
      </p:sp>
    </p:spTree>
    <p:extLst>
      <p:ext uri="{BB962C8B-B14F-4D97-AF65-F5344CB8AC3E}">
        <p14:creationId xmlns="" xmlns:p14="http://schemas.microsoft.com/office/powerpoint/2010/main" val="1500020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519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520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519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2.22222E-6 L -0.05833 0.07778 " pathEditMode="relative" rAng="0" ptsTypes="AA">
                                      <p:cBhvr>
                                        <p:cTn id="17" dur="2000" spd="-100000" fill="hold"/>
                                        <p:tgtEl>
                                          <p:spTgt spid="5519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17" y="388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519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519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519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5519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519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5520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519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0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519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519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519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519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9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519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519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1938" grpId="0" animBg="1"/>
      <p:bldP spid="551938" grpId="1" animBg="1"/>
      <p:bldP spid="551941" grpId="0" animBg="1"/>
      <p:bldP spid="551942" grpId="0"/>
      <p:bldP spid="551944" grpId="0"/>
      <p:bldP spid="551945" grpId="0"/>
      <p:bldP spid="551955" grpId="0"/>
      <p:bldP spid="551960" grpId="0" animBg="1"/>
      <p:bldP spid="551983" grpId="0" animBg="1"/>
      <p:bldP spid="551984" grpId="0" animBg="1"/>
      <p:bldP spid="551985" grpId="0"/>
      <p:bldP spid="551988" grpId="0" animBg="1"/>
      <p:bldP spid="551989" grpId="0"/>
      <p:bldP spid="551993" grpId="0" animBg="1"/>
      <p:bldP spid="551994" grpId="0" animBg="1"/>
      <p:bldP spid="552003" grpId="0" animBg="1"/>
      <p:bldP spid="55200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986" name="Rectangle 9"/>
          <p:cNvSpPr>
            <a:spLocks noChangeArrowheads="1"/>
          </p:cNvSpPr>
          <p:nvPr/>
        </p:nvSpPr>
        <p:spPr bwMode="auto">
          <a:xfrm>
            <a:off x="4125913" y="6049963"/>
            <a:ext cx="20024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600" i="1" dirty="0" err="1" smtClean="0">
                <a:solidFill>
                  <a:srgbClr val="000000"/>
                </a:solidFill>
                <a:latin typeface="Myriad Pro" pitchFamily="34" charset="0"/>
                <a:ea typeface="ＭＳ Ｐゴシック" pitchFamily="34" charset="-128"/>
              </a:rPr>
              <a:t>Y</a:t>
            </a:r>
            <a:r>
              <a:rPr lang="en-US" sz="1600" i="1" baseline="-25000" dirty="0" err="1" smtClean="0">
                <a:solidFill>
                  <a:srgbClr val="000000"/>
                </a:solidFill>
                <a:latin typeface="Myriad Pro" pitchFamily="34" charset="0"/>
                <a:ea typeface="ＭＳ Ｐゴシック" pitchFamily="34" charset="-128"/>
              </a:rPr>
              <a:t>p</a:t>
            </a:r>
            <a:endParaRPr lang="en-US" sz="1600" i="1" dirty="0">
              <a:latin typeface="Myriad Pro" pitchFamily="34" charset="0"/>
              <a:ea typeface="ＭＳ Ｐゴシック" pitchFamily="34" charset="-128"/>
            </a:endParaRPr>
          </a:p>
        </p:txBody>
      </p:sp>
      <p:sp>
        <p:nvSpPr>
          <p:cNvPr id="553988" name="Rectangle 13"/>
          <p:cNvSpPr>
            <a:spLocks noChangeArrowheads="1"/>
          </p:cNvSpPr>
          <p:nvPr/>
        </p:nvSpPr>
        <p:spPr bwMode="auto">
          <a:xfrm>
            <a:off x="944563" y="3595688"/>
            <a:ext cx="21159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600" i="1" dirty="0" smtClean="0">
                <a:solidFill>
                  <a:srgbClr val="000000"/>
                </a:solidFill>
                <a:latin typeface="Myriad Pro" pitchFamily="34" charset="0"/>
                <a:ea typeface="ＭＳ Ｐゴシック" pitchFamily="34" charset="-128"/>
              </a:rPr>
              <a:t>P</a:t>
            </a:r>
            <a:r>
              <a:rPr lang="en-US" sz="1600" baseline="-25000" dirty="0" smtClean="0">
                <a:solidFill>
                  <a:srgbClr val="000000"/>
                </a:solidFill>
                <a:latin typeface="Myriad Pro" pitchFamily="34" charset="0"/>
                <a:ea typeface="ＭＳ Ｐゴシック" pitchFamily="34" charset="-128"/>
              </a:rPr>
              <a:t>3</a:t>
            </a:r>
            <a:endParaRPr lang="en-US" sz="1600" i="1" dirty="0">
              <a:latin typeface="Myriad Pro" pitchFamily="34" charset="0"/>
              <a:ea typeface="ＭＳ Ｐゴシック" pitchFamily="34" charset="-128"/>
            </a:endParaRPr>
          </a:p>
        </p:txBody>
      </p:sp>
      <p:sp>
        <p:nvSpPr>
          <p:cNvPr id="553990" name="Rectangle 31"/>
          <p:cNvSpPr>
            <a:spLocks noChangeArrowheads="1"/>
          </p:cNvSpPr>
          <p:nvPr/>
        </p:nvSpPr>
        <p:spPr bwMode="auto">
          <a:xfrm>
            <a:off x="4270375" y="3267075"/>
            <a:ext cx="21159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600" i="1" dirty="0" smtClean="0">
                <a:solidFill>
                  <a:srgbClr val="000000"/>
                </a:solidFill>
                <a:latin typeface="Myriad Pro" pitchFamily="34" charset="0"/>
                <a:ea typeface="ＭＳ Ｐゴシック" pitchFamily="34" charset="-128"/>
              </a:rPr>
              <a:t>E</a:t>
            </a:r>
            <a:r>
              <a:rPr lang="en-US" sz="1600" baseline="-25000" dirty="0" smtClean="0">
                <a:solidFill>
                  <a:srgbClr val="000000"/>
                </a:solidFill>
                <a:latin typeface="Myriad Pro" pitchFamily="34" charset="0"/>
                <a:ea typeface="ＭＳ Ｐゴシック" pitchFamily="34" charset="-128"/>
              </a:rPr>
              <a:t>3</a:t>
            </a:r>
            <a:endParaRPr lang="en-US" sz="1600" i="1" dirty="0">
              <a:latin typeface="Myriad Pro" pitchFamily="34" charset="0"/>
              <a:ea typeface="ＭＳ Ｐゴシック" pitchFamily="34" charset="-128"/>
            </a:endParaRPr>
          </a:p>
        </p:txBody>
      </p:sp>
      <p:sp>
        <p:nvSpPr>
          <p:cNvPr id="553992" name="Rectangle 33"/>
          <p:cNvSpPr>
            <a:spLocks noChangeArrowheads="1"/>
          </p:cNvSpPr>
          <p:nvPr/>
        </p:nvSpPr>
        <p:spPr bwMode="auto">
          <a:xfrm>
            <a:off x="4257675" y="4606925"/>
            <a:ext cx="1714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600" dirty="0">
                <a:solidFill>
                  <a:srgbClr val="000000"/>
                </a:solidFill>
                <a:latin typeface="Myriad Pro" pitchFamily="34" charset="0"/>
                <a:ea typeface="ＭＳ Ｐゴシック" pitchFamily="34" charset="-128"/>
              </a:rPr>
              <a:t>E</a:t>
            </a:r>
            <a:r>
              <a:rPr lang="en-US" sz="1600" baseline="-25000" dirty="0">
                <a:solidFill>
                  <a:srgbClr val="000000"/>
                </a:solidFill>
                <a:latin typeface="Myriad Pro" pitchFamily="34" charset="0"/>
                <a:ea typeface="ＭＳ Ｐゴシック" pitchFamily="34" charset="-128"/>
              </a:rPr>
              <a:t>1</a:t>
            </a:r>
          </a:p>
        </p:txBody>
      </p:sp>
      <p:sp>
        <p:nvSpPr>
          <p:cNvPr id="553993" name="Rectangle 37"/>
          <p:cNvSpPr>
            <a:spLocks noChangeArrowheads="1"/>
          </p:cNvSpPr>
          <p:nvPr/>
        </p:nvSpPr>
        <p:spPr bwMode="auto">
          <a:xfrm>
            <a:off x="944563" y="4918075"/>
            <a:ext cx="21159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600" i="1" dirty="0" smtClean="0">
                <a:solidFill>
                  <a:srgbClr val="000000"/>
                </a:solidFill>
                <a:latin typeface="Myriad Pro" pitchFamily="34" charset="0"/>
                <a:ea typeface="ＭＳ Ｐゴシック" pitchFamily="34" charset="-128"/>
              </a:rPr>
              <a:t>P</a:t>
            </a:r>
            <a:r>
              <a:rPr lang="en-US" sz="1600" baseline="-25000" dirty="0">
                <a:solidFill>
                  <a:srgbClr val="000000"/>
                </a:solidFill>
                <a:latin typeface="Myriad Pro" pitchFamily="34" charset="0"/>
                <a:ea typeface="ＭＳ Ｐゴシック" pitchFamily="34" charset="-128"/>
              </a:rPr>
              <a:t>1</a:t>
            </a:r>
            <a:endParaRPr lang="en-US" sz="1600" i="1" dirty="0">
              <a:latin typeface="Myriad Pro" pitchFamily="34" charset="0"/>
              <a:ea typeface="ＭＳ Ｐゴシック" pitchFamily="34" charset="-128"/>
            </a:endParaRPr>
          </a:p>
        </p:txBody>
      </p:sp>
      <p:sp>
        <p:nvSpPr>
          <p:cNvPr id="553995" name="Rectangle 39"/>
          <p:cNvSpPr>
            <a:spLocks noChangeArrowheads="1"/>
          </p:cNvSpPr>
          <p:nvPr/>
        </p:nvSpPr>
        <p:spPr bwMode="auto">
          <a:xfrm>
            <a:off x="944563" y="4410075"/>
            <a:ext cx="21159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600" i="1" dirty="0" smtClean="0">
                <a:solidFill>
                  <a:srgbClr val="000000"/>
                </a:solidFill>
                <a:latin typeface="Myriad Pro" pitchFamily="34" charset="0"/>
                <a:ea typeface="ＭＳ Ｐゴシック" pitchFamily="34" charset="-128"/>
              </a:rPr>
              <a:t>P</a:t>
            </a:r>
            <a:r>
              <a:rPr lang="en-US" sz="1600" baseline="-25000" dirty="0" smtClean="0">
                <a:solidFill>
                  <a:srgbClr val="000000"/>
                </a:solidFill>
                <a:latin typeface="Myriad Pro" pitchFamily="34" charset="0"/>
                <a:ea typeface="ＭＳ Ｐゴシック" pitchFamily="34" charset="-128"/>
              </a:rPr>
              <a:t>2</a:t>
            </a:r>
            <a:endParaRPr lang="en-US" sz="1600" i="1" dirty="0">
              <a:latin typeface="Myriad Pro" pitchFamily="34" charset="0"/>
              <a:ea typeface="ＭＳ Ｐゴシック" pitchFamily="34" charset="-128"/>
            </a:endParaRPr>
          </a:p>
        </p:txBody>
      </p:sp>
      <p:sp>
        <p:nvSpPr>
          <p:cNvPr id="553996" name="Rectangle 45"/>
          <p:cNvSpPr>
            <a:spLocks noChangeArrowheads="1"/>
          </p:cNvSpPr>
          <p:nvPr/>
        </p:nvSpPr>
        <p:spPr bwMode="auto">
          <a:xfrm>
            <a:off x="6773863" y="2903538"/>
            <a:ext cx="631583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600" i="1" dirty="0" smtClean="0">
                <a:solidFill>
                  <a:srgbClr val="000000"/>
                </a:solidFill>
                <a:latin typeface="Myriad Pro" pitchFamily="34" charset="0"/>
                <a:ea typeface="ＭＳ Ｐゴシック" pitchFamily="34" charset="-128"/>
              </a:rPr>
              <a:t>SRAS</a:t>
            </a:r>
            <a:r>
              <a:rPr lang="en-US" sz="1600" baseline="-25000" dirty="0" smtClean="0">
                <a:solidFill>
                  <a:srgbClr val="000000"/>
                </a:solidFill>
                <a:latin typeface="Myriad Pro" pitchFamily="34" charset="0"/>
                <a:ea typeface="ＭＳ Ｐゴシック" pitchFamily="34" charset="-128"/>
              </a:rPr>
              <a:t>1</a:t>
            </a:r>
            <a:endParaRPr lang="en-US" sz="1600" i="1" dirty="0">
              <a:latin typeface="Myriad Pro" pitchFamily="34" charset="0"/>
              <a:ea typeface="ＭＳ Ｐゴシック" pitchFamily="34" charset="-128"/>
            </a:endParaRPr>
          </a:p>
        </p:txBody>
      </p:sp>
      <p:sp>
        <p:nvSpPr>
          <p:cNvPr id="554000" name="Rectangle 49"/>
          <p:cNvSpPr>
            <a:spLocks noChangeArrowheads="1"/>
          </p:cNvSpPr>
          <p:nvPr/>
        </p:nvSpPr>
        <p:spPr bwMode="auto">
          <a:xfrm>
            <a:off x="3971925" y="2032000"/>
            <a:ext cx="53380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600" i="1" dirty="0" err="1" smtClean="0">
                <a:solidFill>
                  <a:srgbClr val="000000"/>
                </a:solidFill>
                <a:latin typeface="Myriad Pro" pitchFamily="34" charset="0"/>
                <a:ea typeface="ＭＳ Ｐゴシック" pitchFamily="34" charset="-128"/>
              </a:rPr>
              <a:t>LRAS</a:t>
            </a:r>
            <a:endParaRPr lang="en-US" sz="1600" i="1" dirty="0">
              <a:latin typeface="Myriad Pro" pitchFamily="34" charset="0"/>
              <a:ea typeface="ＭＳ Ｐゴシック" pitchFamily="34" charset="-128"/>
            </a:endParaRPr>
          </a:p>
        </p:txBody>
      </p:sp>
      <p:sp>
        <p:nvSpPr>
          <p:cNvPr id="554003" name="Rectangle 54"/>
          <p:cNvSpPr>
            <a:spLocks noChangeArrowheads="1"/>
          </p:cNvSpPr>
          <p:nvPr/>
        </p:nvSpPr>
        <p:spPr bwMode="auto">
          <a:xfrm>
            <a:off x="4491038" y="5572125"/>
            <a:ext cx="359073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600" i="1" dirty="0" smtClean="0">
                <a:solidFill>
                  <a:srgbClr val="000000"/>
                </a:solidFill>
                <a:latin typeface="Myriad Pro" pitchFamily="34" charset="0"/>
                <a:ea typeface="ＭＳ Ｐゴシック" pitchFamily="34" charset="-128"/>
              </a:rPr>
              <a:t>AD</a:t>
            </a:r>
            <a:r>
              <a:rPr lang="en-US" sz="1600" baseline="-25000" dirty="0">
                <a:solidFill>
                  <a:srgbClr val="000000"/>
                </a:solidFill>
                <a:latin typeface="Myriad Pro" pitchFamily="34" charset="0"/>
                <a:ea typeface="ＭＳ Ｐゴシック" pitchFamily="34" charset="-128"/>
              </a:rPr>
              <a:t>1</a:t>
            </a:r>
            <a:endParaRPr lang="en-US" sz="1600" i="1" dirty="0">
              <a:latin typeface="Myriad Pro" pitchFamily="34" charset="0"/>
              <a:ea typeface="ＭＳ Ｐゴシック" pitchFamily="34" charset="-128"/>
            </a:endParaRPr>
          </a:p>
        </p:txBody>
      </p:sp>
      <p:sp>
        <p:nvSpPr>
          <p:cNvPr id="554004" name="Line 62"/>
          <p:cNvSpPr>
            <a:spLocks noChangeShapeType="1"/>
          </p:cNvSpPr>
          <p:nvPr/>
        </p:nvSpPr>
        <p:spPr bwMode="auto">
          <a:xfrm>
            <a:off x="4208463" y="2308225"/>
            <a:ext cx="1587" cy="3722688"/>
          </a:xfrm>
          <a:prstGeom prst="line">
            <a:avLst/>
          </a:prstGeom>
          <a:noFill/>
          <a:ln w="38100">
            <a:solidFill>
              <a:srgbClr val="F79448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005" name="Line 64"/>
          <p:cNvSpPr>
            <a:spLocks noChangeShapeType="1"/>
          </p:cNvSpPr>
          <p:nvPr/>
        </p:nvSpPr>
        <p:spPr bwMode="auto">
          <a:xfrm flipH="1" flipV="1">
            <a:off x="2055813" y="2862263"/>
            <a:ext cx="2647950" cy="2687637"/>
          </a:xfrm>
          <a:prstGeom prst="line">
            <a:avLst/>
          </a:prstGeom>
          <a:noFill/>
          <a:ln w="38100">
            <a:solidFill>
              <a:srgbClr val="AEC5E7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006" name="Line 66"/>
          <p:cNvSpPr>
            <a:spLocks noChangeShapeType="1"/>
          </p:cNvSpPr>
          <p:nvPr/>
        </p:nvSpPr>
        <p:spPr bwMode="auto">
          <a:xfrm flipV="1">
            <a:off x="3111500" y="3181350"/>
            <a:ext cx="3895725" cy="2593975"/>
          </a:xfrm>
          <a:prstGeom prst="line">
            <a:avLst/>
          </a:prstGeom>
          <a:noFill/>
          <a:ln w="38100">
            <a:solidFill>
              <a:srgbClr val="FAC0BF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007" name="Oval 69"/>
          <p:cNvSpPr>
            <a:spLocks noChangeArrowheads="1"/>
          </p:cNvSpPr>
          <p:nvPr/>
        </p:nvSpPr>
        <p:spPr bwMode="auto">
          <a:xfrm>
            <a:off x="4151313" y="4986338"/>
            <a:ext cx="114300" cy="117475"/>
          </a:xfrm>
          <a:prstGeom prst="ellipse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sz="1600">
              <a:latin typeface="Myriad Pro" pitchFamily="34" charset="0"/>
              <a:ea typeface="ＭＳ Ｐゴシック" pitchFamily="34" charset="-128"/>
            </a:endParaRPr>
          </a:p>
        </p:txBody>
      </p:sp>
      <p:sp>
        <p:nvSpPr>
          <p:cNvPr id="554008" name="Freeform 75"/>
          <p:cNvSpPr>
            <a:spLocks/>
          </p:cNvSpPr>
          <p:nvPr/>
        </p:nvSpPr>
        <p:spPr bwMode="auto">
          <a:xfrm>
            <a:off x="1238250" y="1904999"/>
            <a:ext cx="7072313" cy="4125913"/>
          </a:xfrm>
          <a:custGeom>
            <a:avLst/>
            <a:gdLst>
              <a:gd name="T0" fmla="*/ 7078393 w 2999"/>
              <a:gd name="T1" fmla="*/ 5066515 h 2068"/>
              <a:gd name="T2" fmla="*/ 0 w 2999"/>
              <a:gd name="T3" fmla="*/ 5066515 h 2068"/>
              <a:gd name="T4" fmla="*/ 0 w 2999"/>
              <a:gd name="T5" fmla="*/ 0 h 2068"/>
              <a:gd name="T6" fmla="*/ 0 60000 65536"/>
              <a:gd name="T7" fmla="*/ 0 60000 65536"/>
              <a:gd name="T8" fmla="*/ 0 60000 65536"/>
              <a:gd name="T9" fmla="*/ 0 w 2999"/>
              <a:gd name="T10" fmla="*/ 0 h 2068"/>
              <a:gd name="T11" fmla="*/ 2999 w 2999"/>
              <a:gd name="T12" fmla="*/ 2068 h 206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999" h="2068">
                <a:moveTo>
                  <a:pt x="2999" y="2068"/>
                </a:moveTo>
                <a:lnTo>
                  <a:pt x="0" y="2068"/>
                </a:lnTo>
                <a:lnTo>
                  <a:pt x="0" y="0"/>
                </a:lnTo>
              </a:path>
            </a:pathLst>
          </a:custGeom>
          <a:noFill/>
          <a:ln w="4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sz="1400">
              <a:latin typeface="Calibri" pitchFamily="34" charset="0"/>
              <a:ea typeface="ＭＳ Ｐゴシック" pitchFamily="34" charset="-128"/>
            </a:endParaRPr>
          </a:p>
        </p:txBody>
      </p:sp>
      <p:sp>
        <p:nvSpPr>
          <p:cNvPr id="554009" name="Line 186"/>
          <p:cNvSpPr>
            <a:spLocks noChangeShapeType="1"/>
          </p:cNvSpPr>
          <p:nvPr/>
        </p:nvSpPr>
        <p:spPr bwMode="auto">
          <a:xfrm>
            <a:off x="3884613" y="6256338"/>
            <a:ext cx="246062" cy="1587"/>
          </a:xfrm>
          <a:prstGeom prst="line">
            <a:avLst/>
          </a:prstGeom>
          <a:noFill/>
          <a:ln w="4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010" name="Freeform 187"/>
          <p:cNvSpPr>
            <a:spLocks/>
          </p:cNvSpPr>
          <p:nvPr/>
        </p:nvSpPr>
        <p:spPr bwMode="auto">
          <a:xfrm>
            <a:off x="3038475" y="6069013"/>
            <a:ext cx="863600" cy="568325"/>
          </a:xfrm>
          <a:custGeom>
            <a:avLst/>
            <a:gdLst>
              <a:gd name="T0" fmla="*/ 863852 w 155"/>
              <a:gd name="T1" fmla="*/ 458192 h 98"/>
              <a:gd name="T2" fmla="*/ 769107 w 155"/>
              <a:gd name="T3" fmla="*/ 568390 h 98"/>
              <a:gd name="T4" fmla="*/ 94745 w 155"/>
              <a:gd name="T5" fmla="*/ 568390 h 98"/>
              <a:gd name="T6" fmla="*/ 0 w 155"/>
              <a:gd name="T7" fmla="*/ 458192 h 98"/>
              <a:gd name="T8" fmla="*/ 0 w 155"/>
              <a:gd name="T9" fmla="*/ 110198 h 98"/>
              <a:gd name="T10" fmla="*/ 94745 w 155"/>
              <a:gd name="T11" fmla="*/ 0 h 98"/>
              <a:gd name="T12" fmla="*/ 769107 w 155"/>
              <a:gd name="T13" fmla="*/ 0 h 98"/>
              <a:gd name="T14" fmla="*/ 863852 w 155"/>
              <a:gd name="T15" fmla="*/ 110198 h 98"/>
              <a:gd name="T16" fmla="*/ 863852 w 155"/>
              <a:gd name="T17" fmla="*/ 458192 h 98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155"/>
              <a:gd name="T28" fmla="*/ 0 h 98"/>
              <a:gd name="T29" fmla="*/ 155 w 155"/>
              <a:gd name="T30" fmla="*/ 98 h 98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155" h="98">
                <a:moveTo>
                  <a:pt x="155" y="79"/>
                </a:moveTo>
                <a:cubicBezTo>
                  <a:pt x="155" y="89"/>
                  <a:pt x="148" y="98"/>
                  <a:pt x="138" y="98"/>
                </a:cubicBezTo>
                <a:cubicBezTo>
                  <a:pt x="17" y="98"/>
                  <a:pt x="17" y="98"/>
                  <a:pt x="17" y="98"/>
                </a:cubicBezTo>
                <a:cubicBezTo>
                  <a:pt x="8" y="98"/>
                  <a:pt x="0" y="89"/>
                  <a:pt x="0" y="79"/>
                </a:cubicBezTo>
                <a:cubicBezTo>
                  <a:pt x="0" y="19"/>
                  <a:pt x="0" y="19"/>
                  <a:pt x="0" y="19"/>
                </a:cubicBezTo>
                <a:cubicBezTo>
                  <a:pt x="0" y="8"/>
                  <a:pt x="8" y="0"/>
                  <a:pt x="17" y="0"/>
                </a:cubicBezTo>
                <a:cubicBezTo>
                  <a:pt x="138" y="0"/>
                  <a:pt x="138" y="0"/>
                  <a:pt x="138" y="0"/>
                </a:cubicBezTo>
                <a:cubicBezTo>
                  <a:pt x="148" y="0"/>
                  <a:pt x="155" y="8"/>
                  <a:pt x="155" y="19"/>
                </a:cubicBezTo>
                <a:lnTo>
                  <a:pt x="155" y="79"/>
                </a:lnTo>
                <a:close/>
              </a:path>
            </a:pathLst>
          </a:custGeom>
          <a:solidFill>
            <a:srgbClr val="D7E2E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sz="1600">
              <a:latin typeface="Myriad Pro" pitchFamily="34" charset="0"/>
              <a:ea typeface="ＭＳ Ｐゴシック" pitchFamily="34" charset="-128"/>
            </a:endParaRPr>
          </a:p>
        </p:txBody>
      </p:sp>
      <p:sp>
        <p:nvSpPr>
          <p:cNvPr id="554011" name="Line 195"/>
          <p:cNvSpPr>
            <a:spLocks noChangeShapeType="1"/>
          </p:cNvSpPr>
          <p:nvPr/>
        </p:nvSpPr>
        <p:spPr bwMode="auto">
          <a:xfrm flipV="1">
            <a:off x="1023938" y="3894138"/>
            <a:ext cx="3175" cy="509587"/>
          </a:xfrm>
          <a:prstGeom prst="line">
            <a:avLst/>
          </a:prstGeom>
          <a:noFill/>
          <a:ln w="28575">
            <a:solidFill>
              <a:srgbClr val="000000"/>
            </a:solidFill>
            <a:miter lim="800000"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012" name="Rectangle 28"/>
          <p:cNvSpPr>
            <a:spLocks noChangeArrowheads="1"/>
          </p:cNvSpPr>
          <p:nvPr/>
        </p:nvSpPr>
        <p:spPr bwMode="auto">
          <a:xfrm>
            <a:off x="7367588" y="6064250"/>
            <a:ext cx="14478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800" b="1">
                <a:latin typeface="Myriad Pro" pitchFamily="34" charset="0"/>
                <a:ea typeface="ＭＳ Ｐゴシック" pitchFamily="34" charset="-128"/>
              </a:rPr>
              <a:t>Real GDP</a:t>
            </a:r>
          </a:p>
        </p:txBody>
      </p:sp>
      <p:sp>
        <p:nvSpPr>
          <p:cNvPr id="554013" name="Rectangle 29"/>
          <p:cNvSpPr>
            <a:spLocks noChangeArrowheads="1"/>
          </p:cNvSpPr>
          <p:nvPr/>
        </p:nvSpPr>
        <p:spPr bwMode="auto">
          <a:xfrm>
            <a:off x="170656" y="1100138"/>
            <a:ext cx="1547813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800" b="1" dirty="0">
                <a:latin typeface="Myriad Pro" pitchFamily="34" charset="0"/>
                <a:ea typeface="ＭＳ Ｐゴシック" pitchFamily="34" charset="-128"/>
              </a:rPr>
              <a:t>Aggregate price level</a:t>
            </a:r>
          </a:p>
        </p:txBody>
      </p:sp>
      <p:sp>
        <p:nvSpPr>
          <p:cNvPr id="554014" name="Rectangle 30"/>
          <p:cNvSpPr>
            <a:spLocks noChangeArrowheads="1"/>
          </p:cNvSpPr>
          <p:nvPr/>
        </p:nvSpPr>
        <p:spPr bwMode="auto">
          <a:xfrm>
            <a:off x="2947988" y="6064250"/>
            <a:ext cx="990600" cy="58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600" i="1">
                <a:latin typeface="Myriad Pro" pitchFamily="34" charset="0"/>
                <a:ea typeface="ＭＳ Ｐゴシック" pitchFamily="34" charset="-128"/>
              </a:rPr>
              <a:t>Potential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600" i="1">
                <a:latin typeface="Myriad Pro" pitchFamily="34" charset="0"/>
                <a:ea typeface="ＭＳ Ｐゴシック" pitchFamily="34" charset="-128"/>
              </a:rPr>
              <a:t>output</a:t>
            </a:r>
          </a:p>
        </p:txBody>
      </p:sp>
      <p:sp>
        <p:nvSpPr>
          <p:cNvPr id="554016" name="Line 178"/>
          <p:cNvSpPr>
            <a:spLocks noChangeShapeType="1"/>
          </p:cNvSpPr>
          <p:nvPr/>
        </p:nvSpPr>
        <p:spPr bwMode="auto">
          <a:xfrm flipH="1" flipV="1">
            <a:off x="4491038" y="3859213"/>
            <a:ext cx="469900" cy="468313"/>
          </a:xfrm>
          <a:prstGeom prst="line">
            <a:avLst/>
          </a:prstGeom>
          <a:noFill/>
          <a:ln w="2857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017" name="Freeform 179"/>
          <p:cNvSpPr>
            <a:spLocks/>
          </p:cNvSpPr>
          <p:nvPr/>
        </p:nvSpPr>
        <p:spPr bwMode="auto">
          <a:xfrm>
            <a:off x="4403725" y="3771900"/>
            <a:ext cx="149225" cy="150813"/>
          </a:xfrm>
          <a:custGeom>
            <a:avLst/>
            <a:gdLst>
              <a:gd name="T0" fmla="*/ 93624 w 27"/>
              <a:gd name="T1" fmla="*/ 93475 h 26"/>
              <a:gd name="T2" fmla="*/ 82609 w 27"/>
              <a:gd name="T3" fmla="*/ 151897 h 26"/>
              <a:gd name="T4" fmla="*/ 82609 w 27"/>
              <a:gd name="T5" fmla="*/ 151897 h 26"/>
              <a:gd name="T6" fmla="*/ 49566 w 27"/>
              <a:gd name="T7" fmla="*/ 70106 h 26"/>
              <a:gd name="T8" fmla="*/ 0 w 27"/>
              <a:gd name="T9" fmla="*/ 0 h 26"/>
              <a:gd name="T10" fmla="*/ 71595 w 27"/>
              <a:gd name="T11" fmla="*/ 46738 h 26"/>
              <a:gd name="T12" fmla="*/ 148697 w 27"/>
              <a:gd name="T13" fmla="*/ 75949 h 26"/>
              <a:gd name="T14" fmla="*/ 148697 w 27"/>
              <a:gd name="T15" fmla="*/ 81791 h 26"/>
              <a:gd name="T16" fmla="*/ 93624 w 27"/>
              <a:gd name="T17" fmla="*/ 93475 h 2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27"/>
              <a:gd name="T28" fmla="*/ 0 h 26"/>
              <a:gd name="T29" fmla="*/ 27 w 27"/>
              <a:gd name="T30" fmla="*/ 26 h 2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27" h="26">
                <a:moveTo>
                  <a:pt x="17" y="16"/>
                </a:moveTo>
                <a:cubicBezTo>
                  <a:pt x="15" y="26"/>
                  <a:pt x="15" y="26"/>
                  <a:pt x="15" y="26"/>
                </a:cubicBezTo>
                <a:cubicBezTo>
                  <a:pt x="15" y="26"/>
                  <a:pt x="15" y="26"/>
                  <a:pt x="15" y="26"/>
                </a:cubicBezTo>
                <a:cubicBezTo>
                  <a:pt x="9" y="12"/>
                  <a:pt x="9" y="12"/>
                  <a:pt x="9" y="12"/>
                </a:cubicBezTo>
                <a:cubicBezTo>
                  <a:pt x="6" y="8"/>
                  <a:pt x="3" y="4"/>
                  <a:pt x="0" y="0"/>
                </a:cubicBezTo>
                <a:cubicBezTo>
                  <a:pt x="5" y="2"/>
                  <a:pt x="9" y="5"/>
                  <a:pt x="13" y="8"/>
                </a:cubicBezTo>
                <a:cubicBezTo>
                  <a:pt x="27" y="13"/>
                  <a:pt x="27" y="13"/>
                  <a:pt x="27" y="13"/>
                </a:cubicBezTo>
                <a:cubicBezTo>
                  <a:pt x="27" y="14"/>
                  <a:pt x="27" y="14"/>
                  <a:pt x="27" y="14"/>
                </a:cubicBezTo>
                <a:lnTo>
                  <a:pt x="17" y="16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sz="1600">
              <a:latin typeface="Myriad Pro" pitchFamily="34" charset="0"/>
              <a:ea typeface="ＭＳ Ｐゴシック" pitchFamily="34" charset="-128"/>
            </a:endParaRPr>
          </a:p>
        </p:txBody>
      </p:sp>
      <p:sp>
        <p:nvSpPr>
          <p:cNvPr id="554018" name="Freeform 180"/>
          <p:cNvSpPr>
            <a:spLocks/>
          </p:cNvSpPr>
          <p:nvPr/>
        </p:nvSpPr>
        <p:spPr bwMode="auto">
          <a:xfrm>
            <a:off x="4572000" y="3940175"/>
            <a:ext cx="149225" cy="149225"/>
          </a:xfrm>
          <a:custGeom>
            <a:avLst/>
            <a:gdLst>
              <a:gd name="T0" fmla="*/ 93624 w 27"/>
              <a:gd name="T1" fmla="*/ 91968 h 26"/>
              <a:gd name="T2" fmla="*/ 82609 w 27"/>
              <a:gd name="T3" fmla="*/ 149448 h 26"/>
              <a:gd name="T4" fmla="*/ 82609 w 27"/>
              <a:gd name="T5" fmla="*/ 149448 h 26"/>
              <a:gd name="T6" fmla="*/ 49566 w 27"/>
              <a:gd name="T7" fmla="*/ 68976 h 26"/>
              <a:gd name="T8" fmla="*/ 0 w 27"/>
              <a:gd name="T9" fmla="*/ 0 h 26"/>
              <a:gd name="T10" fmla="*/ 71595 w 27"/>
              <a:gd name="T11" fmla="*/ 45984 h 26"/>
              <a:gd name="T12" fmla="*/ 148697 w 27"/>
              <a:gd name="T13" fmla="*/ 74724 h 26"/>
              <a:gd name="T14" fmla="*/ 148697 w 27"/>
              <a:gd name="T15" fmla="*/ 80472 h 26"/>
              <a:gd name="T16" fmla="*/ 93624 w 27"/>
              <a:gd name="T17" fmla="*/ 91968 h 2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27"/>
              <a:gd name="T28" fmla="*/ 0 h 26"/>
              <a:gd name="T29" fmla="*/ 27 w 27"/>
              <a:gd name="T30" fmla="*/ 26 h 2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27" h="26">
                <a:moveTo>
                  <a:pt x="17" y="16"/>
                </a:moveTo>
                <a:cubicBezTo>
                  <a:pt x="15" y="26"/>
                  <a:pt x="15" y="26"/>
                  <a:pt x="15" y="26"/>
                </a:cubicBezTo>
                <a:cubicBezTo>
                  <a:pt x="15" y="26"/>
                  <a:pt x="15" y="26"/>
                  <a:pt x="15" y="26"/>
                </a:cubicBezTo>
                <a:cubicBezTo>
                  <a:pt x="9" y="12"/>
                  <a:pt x="9" y="12"/>
                  <a:pt x="9" y="12"/>
                </a:cubicBezTo>
                <a:cubicBezTo>
                  <a:pt x="6" y="8"/>
                  <a:pt x="3" y="4"/>
                  <a:pt x="0" y="0"/>
                </a:cubicBezTo>
                <a:cubicBezTo>
                  <a:pt x="4" y="2"/>
                  <a:pt x="9" y="5"/>
                  <a:pt x="13" y="8"/>
                </a:cubicBezTo>
                <a:cubicBezTo>
                  <a:pt x="27" y="13"/>
                  <a:pt x="27" y="13"/>
                  <a:pt x="27" y="13"/>
                </a:cubicBezTo>
                <a:cubicBezTo>
                  <a:pt x="27" y="14"/>
                  <a:pt x="27" y="14"/>
                  <a:pt x="27" y="14"/>
                </a:cubicBezTo>
                <a:lnTo>
                  <a:pt x="17" y="16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sz="1600">
              <a:latin typeface="Myriad Pro" pitchFamily="34" charset="0"/>
              <a:ea typeface="ＭＳ Ｐゴシック" pitchFamily="34" charset="-128"/>
            </a:endParaRPr>
          </a:p>
        </p:txBody>
      </p:sp>
      <p:sp>
        <p:nvSpPr>
          <p:cNvPr id="554019" name="Freeform 181"/>
          <p:cNvSpPr>
            <a:spLocks/>
          </p:cNvSpPr>
          <p:nvPr/>
        </p:nvSpPr>
        <p:spPr bwMode="auto">
          <a:xfrm>
            <a:off x="4772025" y="4137025"/>
            <a:ext cx="149225" cy="155575"/>
          </a:xfrm>
          <a:custGeom>
            <a:avLst/>
            <a:gdLst>
              <a:gd name="T0" fmla="*/ 93624 w 27"/>
              <a:gd name="T1" fmla="*/ 98724 h 27"/>
              <a:gd name="T2" fmla="*/ 77102 w 27"/>
              <a:gd name="T3" fmla="*/ 156797 h 27"/>
              <a:gd name="T4" fmla="*/ 77102 w 27"/>
              <a:gd name="T5" fmla="*/ 156797 h 27"/>
              <a:gd name="T6" fmla="*/ 44058 w 27"/>
              <a:gd name="T7" fmla="*/ 75495 h 27"/>
              <a:gd name="T8" fmla="*/ 0 w 27"/>
              <a:gd name="T9" fmla="*/ 0 h 27"/>
              <a:gd name="T10" fmla="*/ 66088 w 27"/>
              <a:gd name="T11" fmla="*/ 46458 h 27"/>
              <a:gd name="T12" fmla="*/ 143190 w 27"/>
              <a:gd name="T13" fmla="*/ 81302 h 27"/>
              <a:gd name="T14" fmla="*/ 148697 w 27"/>
              <a:gd name="T15" fmla="*/ 81302 h 27"/>
              <a:gd name="T16" fmla="*/ 93624 w 27"/>
              <a:gd name="T17" fmla="*/ 98724 h 27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27"/>
              <a:gd name="T28" fmla="*/ 0 h 27"/>
              <a:gd name="T29" fmla="*/ 27 w 27"/>
              <a:gd name="T30" fmla="*/ 27 h 27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27" h="27">
                <a:moveTo>
                  <a:pt x="17" y="17"/>
                </a:moveTo>
                <a:cubicBezTo>
                  <a:pt x="14" y="27"/>
                  <a:pt x="14" y="27"/>
                  <a:pt x="14" y="27"/>
                </a:cubicBezTo>
                <a:cubicBezTo>
                  <a:pt x="14" y="27"/>
                  <a:pt x="14" y="27"/>
                  <a:pt x="14" y="27"/>
                </a:cubicBezTo>
                <a:cubicBezTo>
                  <a:pt x="8" y="13"/>
                  <a:pt x="8" y="13"/>
                  <a:pt x="8" y="13"/>
                </a:cubicBezTo>
                <a:cubicBezTo>
                  <a:pt x="5" y="9"/>
                  <a:pt x="2" y="4"/>
                  <a:pt x="0" y="0"/>
                </a:cubicBezTo>
                <a:cubicBezTo>
                  <a:pt x="4" y="3"/>
                  <a:pt x="8" y="5"/>
                  <a:pt x="12" y="8"/>
                </a:cubicBezTo>
                <a:cubicBezTo>
                  <a:pt x="26" y="14"/>
                  <a:pt x="26" y="14"/>
                  <a:pt x="26" y="14"/>
                </a:cubicBezTo>
                <a:cubicBezTo>
                  <a:pt x="27" y="14"/>
                  <a:pt x="27" y="14"/>
                  <a:pt x="27" y="14"/>
                </a:cubicBezTo>
                <a:lnTo>
                  <a:pt x="17" y="17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sz="1600">
              <a:latin typeface="Myriad Pro" pitchFamily="34" charset="0"/>
              <a:ea typeface="ＭＳ Ｐゴシック" pitchFamily="34" charset="-128"/>
            </a:endParaRPr>
          </a:p>
        </p:txBody>
      </p:sp>
      <p:sp>
        <p:nvSpPr>
          <p:cNvPr id="554021" name="Rectangle 41"/>
          <p:cNvSpPr>
            <a:spLocks noChangeArrowheads="1"/>
          </p:cNvSpPr>
          <p:nvPr/>
        </p:nvSpPr>
        <p:spPr bwMode="auto">
          <a:xfrm>
            <a:off x="5797550" y="2279650"/>
            <a:ext cx="631583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600" i="1" dirty="0" smtClean="0">
                <a:solidFill>
                  <a:srgbClr val="000000"/>
                </a:solidFill>
                <a:latin typeface="Myriad Pro" pitchFamily="34" charset="0"/>
                <a:ea typeface="ＭＳ Ｐゴシック" pitchFamily="34" charset="-128"/>
              </a:rPr>
              <a:t>SRAS</a:t>
            </a:r>
            <a:r>
              <a:rPr lang="en-US" sz="1600" i="1" baseline="-25000" dirty="0" smtClean="0">
                <a:solidFill>
                  <a:srgbClr val="000000"/>
                </a:solidFill>
                <a:latin typeface="Myriad Pro" pitchFamily="34" charset="0"/>
                <a:ea typeface="ＭＳ Ｐゴシック" pitchFamily="34" charset="-128"/>
              </a:rPr>
              <a:t>2</a:t>
            </a:r>
            <a:endParaRPr lang="en-US" sz="1600" i="1" dirty="0">
              <a:latin typeface="Myriad Pro" pitchFamily="34" charset="0"/>
              <a:ea typeface="ＭＳ Ｐゴシック" pitchFamily="34" charset="-128"/>
            </a:endParaRPr>
          </a:p>
        </p:txBody>
      </p:sp>
      <p:sp>
        <p:nvSpPr>
          <p:cNvPr id="554025" name="Line 65"/>
          <p:cNvSpPr>
            <a:spLocks noChangeShapeType="1"/>
          </p:cNvSpPr>
          <p:nvPr/>
        </p:nvSpPr>
        <p:spPr bwMode="auto">
          <a:xfrm flipV="1">
            <a:off x="2133600" y="2555875"/>
            <a:ext cx="3897313" cy="2595563"/>
          </a:xfrm>
          <a:prstGeom prst="line">
            <a:avLst/>
          </a:prstGeom>
          <a:noFill/>
          <a:ln w="38100">
            <a:solidFill>
              <a:srgbClr val="EE313C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029" name="Freeform 79"/>
          <p:cNvSpPr>
            <a:spLocks/>
          </p:cNvSpPr>
          <p:nvPr/>
        </p:nvSpPr>
        <p:spPr bwMode="auto">
          <a:xfrm>
            <a:off x="5006975" y="958850"/>
            <a:ext cx="3427413" cy="1135063"/>
          </a:xfrm>
          <a:custGeom>
            <a:avLst/>
            <a:gdLst>
              <a:gd name="T0" fmla="*/ 3110811 w 558"/>
              <a:gd name="T1" fmla="*/ 867634 h 169"/>
              <a:gd name="T2" fmla="*/ 3016037 w 558"/>
              <a:gd name="T3" fmla="*/ 977534 h 169"/>
              <a:gd name="T4" fmla="*/ 94774 w 558"/>
              <a:gd name="T5" fmla="*/ 977534 h 169"/>
              <a:gd name="T6" fmla="*/ 0 w 558"/>
              <a:gd name="T7" fmla="*/ 867634 h 169"/>
              <a:gd name="T8" fmla="*/ 0 w 558"/>
              <a:gd name="T9" fmla="*/ 109900 h 169"/>
              <a:gd name="T10" fmla="*/ 94774 w 558"/>
              <a:gd name="T11" fmla="*/ 0 h 169"/>
              <a:gd name="T12" fmla="*/ 3016037 w 558"/>
              <a:gd name="T13" fmla="*/ 0 h 169"/>
              <a:gd name="T14" fmla="*/ 3110811 w 558"/>
              <a:gd name="T15" fmla="*/ 109900 h 169"/>
              <a:gd name="T16" fmla="*/ 3110811 w 558"/>
              <a:gd name="T17" fmla="*/ 867634 h 169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558"/>
              <a:gd name="T28" fmla="*/ 0 h 169"/>
              <a:gd name="T29" fmla="*/ 558 w 558"/>
              <a:gd name="T30" fmla="*/ 169 h 169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558" h="169">
                <a:moveTo>
                  <a:pt x="558" y="150"/>
                </a:moveTo>
                <a:cubicBezTo>
                  <a:pt x="558" y="161"/>
                  <a:pt x="551" y="169"/>
                  <a:pt x="541" y="169"/>
                </a:cubicBezTo>
                <a:cubicBezTo>
                  <a:pt x="17" y="169"/>
                  <a:pt x="17" y="169"/>
                  <a:pt x="17" y="169"/>
                </a:cubicBezTo>
                <a:cubicBezTo>
                  <a:pt x="8" y="169"/>
                  <a:pt x="0" y="161"/>
                  <a:pt x="0" y="150"/>
                </a:cubicBezTo>
                <a:cubicBezTo>
                  <a:pt x="0" y="19"/>
                  <a:pt x="0" y="19"/>
                  <a:pt x="0" y="19"/>
                </a:cubicBezTo>
                <a:cubicBezTo>
                  <a:pt x="0" y="9"/>
                  <a:pt x="8" y="0"/>
                  <a:pt x="17" y="0"/>
                </a:cubicBezTo>
                <a:cubicBezTo>
                  <a:pt x="541" y="0"/>
                  <a:pt x="541" y="0"/>
                  <a:pt x="541" y="0"/>
                </a:cubicBezTo>
                <a:cubicBezTo>
                  <a:pt x="551" y="0"/>
                  <a:pt x="558" y="9"/>
                  <a:pt x="558" y="19"/>
                </a:cubicBezTo>
                <a:lnTo>
                  <a:pt x="558" y="150"/>
                </a:lnTo>
                <a:close/>
              </a:path>
            </a:pathLst>
          </a:custGeom>
          <a:solidFill>
            <a:srgbClr val="D7E2E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sz="1400">
              <a:latin typeface="Calibri" pitchFamily="34" charset="0"/>
              <a:ea typeface="ＭＳ Ｐゴシック" pitchFamily="34" charset="-128"/>
            </a:endParaRPr>
          </a:p>
        </p:txBody>
      </p:sp>
      <p:sp>
        <p:nvSpPr>
          <p:cNvPr id="554030" name="Rectangle 46"/>
          <p:cNvSpPr>
            <a:spLocks noChangeArrowheads="1"/>
          </p:cNvSpPr>
          <p:nvPr/>
        </p:nvSpPr>
        <p:spPr bwMode="auto">
          <a:xfrm>
            <a:off x="5005388" y="1035050"/>
            <a:ext cx="3429000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600" i="1" dirty="0">
                <a:latin typeface="Myriad Pro" pitchFamily="34" charset="0"/>
                <a:ea typeface="ＭＳ Ｐゴシック" pitchFamily="34" charset="-128"/>
              </a:rPr>
              <a:t>3. …</a:t>
            </a:r>
            <a:r>
              <a:rPr lang="en-US" sz="1600" b="1" i="1" dirty="0">
                <a:solidFill>
                  <a:srgbClr val="FF0000"/>
                </a:solidFill>
                <a:latin typeface="Myriad Pro" pitchFamily="34" charset="0"/>
                <a:ea typeface="ＭＳ Ｐゴシック" pitchFamily="34" charset="-128"/>
              </a:rPr>
              <a:t>until </a:t>
            </a:r>
            <a:r>
              <a:rPr lang="en-US" sz="1600" b="1" i="1" dirty="0" smtClean="0">
                <a:solidFill>
                  <a:srgbClr val="FF0000"/>
                </a:solidFill>
                <a:latin typeface="Myriad Pro" pitchFamily="34" charset="0"/>
                <a:ea typeface="ＭＳ Ｐゴシック" pitchFamily="34" charset="-128"/>
              </a:rPr>
              <a:t>a </a:t>
            </a:r>
            <a:r>
              <a:rPr lang="en-US" sz="1600" b="1" i="1" dirty="0">
                <a:solidFill>
                  <a:srgbClr val="FF0000"/>
                </a:solidFill>
                <a:latin typeface="Myriad Pro" pitchFamily="34" charset="0"/>
                <a:ea typeface="ＭＳ Ｐゴシック" pitchFamily="34" charset="-128"/>
              </a:rPr>
              <a:t>rise in </a:t>
            </a:r>
            <a:r>
              <a:rPr lang="en-US" sz="1600" b="1" i="1" dirty="0" smtClean="0">
                <a:solidFill>
                  <a:srgbClr val="FF0000"/>
                </a:solidFill>
                <a:latin typeface="Myriad Pro" pitchFamily="34" charset="0"/>
                <a:ea typeface="ＭＳ Ｐゴシック" pitchFamily="34" charset="-128"/>
              </a:rPr>
              <a:t>nominal wages </a:t>
            </a:r>
            <a:r>
              <a:rPr lang="en-US" sz="1600" i="1" dirty="0">
                <a:latin typeface="Myriad Pro" pitchFamily="34" charset="0"/>
                <a:ea typeface="ＭＳ Ｐゴシック" pitchFamily="34" charset="-128"/>
              </a:rPr>
              <a:t>in the long run reduces </a:t>
            </a:r>
            <a:r>
              <a:rPr lang="en-US" sz="1600" i="1" dirty="0" smtClean="0">
                <a:latin typeface="Myriad Pro" pitchFamily="34" charset="0"/>
                <a:ea typeface="ＭＳ Ｐゴシック" pitchFamily="34" charset="-128"/>
              </a:rPr>
              <a:t>short-run aggregate </a:t>
            </a:r>
            <a:r>
              <a:rPr lang="en-US" sz="1600" i="1" dirty="0">
                <a:latin typeface="Myriad Pro" pitchFamily="34" charset="0"/>
                <a:ea typeface="ＭＳ Ｐゴシック" pitchFamily="34" charset="-128"/>
              </a:rPr>
              <a:t>supply and moves </a:t>
            </a:r>
            <a:r>
              <a:rPr lang="en-US" sz="1600" i="1" dirty="0" smtClean="0">
                <a:latin typeface="Myriad Pro" pitchFamily="34" charset="0"/>
                <a:ea typeface="ＭＳ Ｐゴシック" pitchFamily="34" charset="-128"/>
              </a:rPr>
              <a:t>the economy </a:t>
            </a:r>
            <a:r>
              <a:rPr lang="en-US" sz="1600" i="1" dirty="0">
                <a:latin typeface="Myriad Pro" pitchFamily="34" charset="0"/>
                <a:ea typeface="ＭＳ Ｐゴシック" pitchFamily="34" charset="-128"/>
              </a:rPr>
              <a:t>back to potential output.</a:t>
            </a:r>
          </a:p>
        </p:txBody>
      </p:sp>
      <p:grpSp>
        <p:nvGrpSpPr>
          <p:cNvPr id="554031" name="Group 47"/>
          <p:cNvGrpSpPr>
            <a:grpSpLocks/>
          </p:cNvGrpSpPr>
          <p:nvPr/>
        </p:nvGrpSpPr>
        <p:grpSpPr bwMode="auto">
          <a:xfrm>
            <a:off x="1719263" y="1741488"/>
            <a:ext cx="4078288" cy="3751263"/>
            <a:chOff x="1146" y="733"/>
            <a:chExt cx="2569" cy="2363"/>
          </a:xfrm>
        </p:grpSpPr>
        <p:sp>
          <p:nvSpPr>
            <p:cNvPr id="554032" name="Rectangle 52"/>
            <p:cNvSpPr>
              <a:spLocks noChangeArrowheads="1"/>
            </p:cNvSpPr>
            <p:nvPr/>
          </p:nvSpPr>
          <p:spPr bwMode="auto">
            <a:xfrm>
              <a:off x="3489" y="2871"/>
              <a:ext cx="226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sz="1600" i="1" dirty="0" smtClean="0">
                  <a:solidFill>
                    <a:srgbClr val="000000"/>
                  </a:solidFill>
                  <a:latin typeface="Myriad Pro" pitchFamily="34" charset="0"/>
                  <a:ea typeface="ＭＳ Ｐゴシック" pitchFamily="34" charset="-128"/>
                </a:rPr>
                <a:t>AD</a:t>
              </a:r>
              <a:r>
                <a:rPr lang="en-US" sz="1600" baseline="-25000" dirty="0" smtClean="0">
                  <a:solidFill>
                    <a:srgbClr val="000000"/>
                  </a:solidFill>
                  <a:latin typeface="Myriad Pro" pitchFamily="34" charset="0"/>
                  <a:ea typeface="ＭＳ Ｐゴシック" pitchFamily="34" charset="-128"/>
                </a:rPr>
                <a:t>2</a:t>
              </a:r>
              <a:endParaRPr lang="en-US" sz="1600" i="1" dirty="0">
                <a:latin typeface="Myriad Pro" pitchFamily="34" charset="0"/>
                <a:ea typeface="ＭＳ Ｐゴシック" pitchFamily="34" charset="-128"/>
              </a:endParaRPr>
            </a:p>
          </p:txBody>
        </p:sp>
        <p:sp>
          <p:nvSpPr>
            <p:cNvPr id="554033" name="Rectangle 53"/>
            <p:cNvSpPr>
              <a:spLocks noChangeArrowheads="1"/>
            </p:cNvSpPr>
            <p:nvPr/>
          </p:nvSpPr>
          <p:spPr bwMode="auto">
            <a:xfrm>
              <a:off x="3668" y="2941"/>
              <a:ext cx="0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sz="1600" dirty="0">
                <a:latin typeface="Myriad Pro" pitchFamily="34" charset="0"/>
                <a:ea typeface="ＭＳ Ｐゴシック" pitchFamily="34" charset="-128"/>
              </a:endParaRPr>
            </a:p>
          </p:txBody>
        </p:sp>
        <p:sp>
          <p:nvSpPr>
            <p:cNvPr id="554034" name="Line 63"/>
            <p:cNvSpPr>
              <a:spLocks noChangeShapeType="1"/>
            </p:cNvSpPr>
            <p:nvPr/>
          </p:nvSpPr>
          <p:spPr bwMode="auto">
            <a:xfrm flipH="1" flipV="1">
              <a:off x="1896" y="1181"/>
              <a:ext cx="1668" cy="1692"/>
            </a:xfrm>
            <a:prstGeom prst="line">
              <a:avLst/>
            </a:prstGeom>
            <a:noFill/>
            <a:ln w="38100">
              <a:solidFill>
                <a:srgbClr val="3C5DAA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4035" name="Line 72"/>
            <p:cNvSpPr>
              <a:spLocks noChangeShapeType="1"/>
            </p:cNvSpPr>
            <p:nvPr/>
          </p:nvSpPr>
          <p:spPr bwMode="auto">
            <a:xfrm>
              <a:off x="1646" y="1677"/>
              <a:ext cx="580" cy="1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4036" name="Freeform 73"/>
            <p:cNvSpPr>
              <a:spLocks/>
            </p:cNvSpPr>
            <p:nvPr/>
          </p:nvSpPr>
          <p:spPr bwMode="auto">
            <a:xfrm>
              <a:off x="2198" y="1644"/>
              <a:ext cx="101" cy="65"/>
            </a:xfrm>
            <a:custGeom>
              <a:avLst/>
              <a:gdLst>
                <a:gd name="T0" fmla="*/ 27672 w 29"/>
                <a:gd name="T1" fmla="*/ 51449 h 18"/>
                <a:gd name="T2" fmla="*/ 0 w 29"/>
                <a:gd name="T3" fmla="*/ 0 h 18"/>
                <a:gd name="T4" fmla="*/ 0 w 29"/>
                <a:gd name="T5" fmla="*/ 0 h 18"/>
                <a:gd name="T6" fmla="*/ 77481 w 29"/>
                <a:gd name="T7" fmla="*/ 34299 h 18"/>
                <a:gd name="T8" fmla="*/ 160497 w 29"/>
                <a:gd name="T9" fmla="*/ 51449 h 18"/>
                <a:gd name="T10" fmla="*/ 77481 w 29"/>
                <a:gd name="T11" fmla="*/ 68599 h 18"/>
                <a:gd name="T12" fmla="*/ 0 w 29"/>
                <a:gd name="T13" fmla="*/ 102898 h 18"/>
                <a:gd name="T14" fmla="*/ 0 w 29"/>
                <a:gd name="T15" fmla="*/ 102898 h 18"/>
                <a:gd name="T16" fmla="*/ 27672 w 29"/>
                <a:gd name="T17" fmla="*/ 51449 h 18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9"/>
                <a:gd name="T28" fmla="*/ 0 h 18"/>
                <a:gd name="T29" fmla="*/ 29 w 29"/>
                <a:gd name="T30" fmla="*/ 18 h 18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9" h="18">
                  <a:moveTo>
                    <a:pt x="5" y="9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9" y="7"/>
                    <a:pt x="24" y="8"/>
                    <a:pt x="29" y="9"/>
                  </a:cubicBezTo>
                  <a:cubicBezTo>
                    <a:pt x="24" y="10"/>
                    <a:pt x="19" y="11"/>
                    <a:pt x="14" y="12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8"/>
                    <a:pt x="0" y="18"/>
                  </a:cubicBezTo>
                  <a:lnTo>
                    <a:pt x="5" y="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sz="1600">
                <a:latin typeface="Myriad Pro" pitchFamily="34" charset="0"/>
                <a:ea typeface="ＭＳ Ｐゴシック" pitchFamily="34" charset="-128"/>
              </a:endParaRPr>
            </a:p>
          </p:txBody>
        </p:sp>
        <p:sp>
          <p:nvSpPr>
            <p:cNvPr id="554037" name="Line 77"/>
            <p:cNvSpPr>
              <a:spLocks noChangeShapeType="1"/>
            </p:cNvSpPr>
            <p:nvPr/>
          </p:nvSpPr>
          <p:spPr bwMode="auto">
            <a:xfrm flipH="1" flipV="1">
              <a:off x="1660" y="936"/>
              <a:ext cx="187" cy="741"/>
            </a:xfrm>
            <a:prstGeom prst="line">
              <a:avLst/>
            </a:prstGeom>
            <a:noFill/>
            <a:ln w="4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4038" name="Freeform 127"/>
            <p:cNvSpPr>
              <a:spLocks/>
            </p:cNvSpPr>
            <p:nvPr/>
          </p:nvSpPr>
          <p:spPr bwMode="auto">
            <a:xfrm>
              <a:off x="1187" y="754"/>
              <a:ext cx="1180" cy="332"/>
            </a:xfrm>
            <a:custGeom>
              <a:avLst/>
              <a:gdLst>
                <a:gd name="T0" fmla="*/ 1711183 w 307"/>
                <a:gd name="T1" fmla="*/ 416763 h 91"/>
                <a:gd name="T2" fmla="*/ 1616427 w 307"/>
                <a:gd name="T3" fmla="*/ 526742 h 91"/>
                <a:gd name="T4" fmla="*/ 100330 w 307"/>
                <a:gd name="T5" fmla="*/ 526742 h 91"/>
                <a:gd name="T6" fmla="*/ 0 w 307"/>
                <a:gd name="T7" fmla="*/ 416763 h 91"/>
                <a:gd name="T8" fmla="*/ 0 w 307"/>
                <a:gd name="T9" fmla="*/ 109979 h 91"/>
                <a:gd name="T10" fmla="*/ 100330 w 307"/>
                <a:gd name="T11" fmla="*/ 0 h 91"/>
                <a:gd name="T12" fmla="*/ 1616427 w 307"/>
                <a:gd name="T13" fmla="*/ 0 h 91"/>
                <a:gd name="T14" fmla="*/ 1711183 w 307"/>
                <a:gd name="T15" fmla="*/ 109979 h 91"/>
                <a:gd name="T16" fmla="*/ 1711183 w 307"/>
                <a:gd name="T17" fmla="*/ 416763 h 9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307"/>
                <a:gd name="T28" fmla="*/ 0 h 91"/>
                <a:gd name="T29" fmla="*/ 307 w 307"/>
                <a:gd name="T30" fmla="*/ 91 h 91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307" h="91">
                  <a:moveTo>
                    <a:pt x="307" y="72"/>
                  </a:moveTo>
                  <a:cubicBezTo>
                    <a:pt x="307" y="82"/>
                    <a:pt x="299" y="91"/>
                    <a:pt x="290" y="91"/>
                  </a:cubicBezTo>
                  <a:cubicBezTo>
                    <a:pt x="18" y="91"/>
                    <a:pt x="18" y="91"/>
                    <a:pt x="18" y="91"/>
                  </a:cubicBezTo>
                  <a:cubicBezTo>
                    <a:pt x="8" y="91"/>
                    <a:pt x="0" y="82"/>
                    <a:pt x="0" y="72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8"/>
                    <a:pt x="8" y="0"/>
                    <a:pt x="18" y="0"/>
                  </a:cubicBezTo>
                  <a:cubicBezTo>
                    <a:pt x="290" y="0"/>
                    <a:pt x="290" y="0"/>
                    <a:pt x="290" y="0"/>
                  </a:cubicBezTo>
                  <a:cubicBezTo>
                    <a:pt x="299" y="0"/>
                    <a:pt x="307" y="8"/>
                    <a:pt x="307" y="19"/>
                  </a:cubicBezTo>
                  <a:lnTo>
                    <a:pt x="307" y="72"/>
                  </a:lnTo>
                  <a:close/>
                </a:path>
              </a:pathLst>
            </a:custGeom>
            <a:solidFill>
              <a:srgbClr val="D7E2E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sz="1600">
                <a:latin typeface="Myriad Pro" pitchFamily="34" charset="0"/>
                <a:ea typeface="ＭＳ Ｐゴシック" pitchFamily="34" charset="-128"/>
              </a:endParaRPr>
            </a:p>
          </p:txBody>
        </p:sp>
        <p:sp>
          <p:nvSpPr>
            <p:cNvPr id="554039" name="Rectangle 55"/>
            <p:cNvSpPr>
              <a:spLocks noChangeArrowheads="1"/>
            </p:cNvSpPr>
            <p:nvPr/>
          </p:nvSpPr>
          <p:spPr bwMode="auto">
            <a:xfrm>
              <a:off x="1146" y="733"/>
              <a:ext cx="1398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marL="55563" indent="-55563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AutoNum type="arabicPeriod"/>
              </a:pPr>
              <a:r>
                <a:rPr lang="en-US" sz="1600" i="1" dirty="0" smtClean="0">
                  <a:latin typeface="Myriad Pro" pitchFamily="34" charset="0"/>
                  <a:ea typeface="ＭＳ Ｐゴシック" pitchFamily="34" charset="-128"/>
                </a:rPr>
                <a:t> An </a:t>
              </a:r>
              <a:r>
                <a:rPr lang="en-US" sz="1600" i="1" dirty="0">
                  <a:latin typeface="Myriad Pro" pitchFamily="34" charset="0"/>
                  <a:ea typeface="ＭＳ Ｐゴシック" pitchFamily="34" charset="-128"/>
                </a:rPr>
                <a:t>initial  positive </a:t>
              </a:r>
            </a:p>
            <a:p>
              <a:pPr marL="55563" indent="-55563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sz="1600" i="1" dirty="0">
                  <a:latin typeface="Myriad Pro" pitchFamily="34" charset="0"/>
                  <a:ea typeface="ＭＳ Ｐゴシック" pitchFamily="34" charset="-128"/>
                </a:rPr>
                <a:t>demand shock…</a:t>
              </a:r>
            </a:p>
          </p:txBody>
        </p:sp>
      </p:grpSp>
      <p:sp>
        <p:nvSpPr>
          <p:cNvPr id="554040" name="Line 56"/>
          <p:cNvSpPr>
            <a:spLocks noChangeShapeType="1"/>
          </p:cNvSpPr>
          <p:nvPr/>
        </p:nvSpPr>
        <p:spPr bwMode="auto">
          <a:xfrm flipH="1" flipV="1">
            <a:off x="1238250" y="3744913"/>
            <a:ext cx="2887663" cy="635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041" name="Line 57"/>
          <p:cNvSpPr>
            <a:spLocks noChangeShapeType="1"/>
          </p:cNvSpPr>
          <p:nvPr/>
        </p:nvSpPr>
        <p:spPr bwMode="auto">
          <a:xfrm flipH="1">
            <a:off x="1257300" y="5026025"/>
            <a:ext cx="2854325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042" name="Freeform 56"/>
          <p:cNvSpPr>
            <a:spLocks/>
          </p:cNvSpPr>
          <p:nvPr/>
        </p:nvSpPr>
        <p:spPr bwMode="auto">
          <a:xfrm>
            <a:off x="3886200" y="6521450"/>
            <a:ext cx="1552576" cy="328613"/>
          </a:xfrm>
          <a:custGeom>
            <a:avLst/>
            <a:gdLst>
              <a:gd name="T0" fmla="*/ 1439753 w 258"/>
              <a:gd name="T1" fmla="*/ 213103 h 57"/>
              <a:gd name="T2" fmla="*/ 1344886 w 258"/>
              <a:gd name="T3" fmla="*/ 328294 h 57"/>
              <a:gd name="T4" fmla="*/ 94867 w 258"/>
              <a:gd name="T5" fmla="*/ 328294 h 57"/>
              <a:gd name="T6" fmla="*/ 0 w 258"/>
              <a:gd name="T7" fmla="*/ 213103 h 57"/>
              <a:gd name="T8" fmla="*/ 0 w 258"/>
              <a:gd name="T9" fmla="*/ 109431 h 57"/>
              <a:gd name="T10" fmla="*/ 94867 w 258"/>
              <a:gd name="T11" fmla="*/ 0 h 57"/>
              <a:gd name="T12" fmla="*/ 1344886 w 258"/>
              <a:gd name="T13" fmla="*/ 0 h 57"/>
              <a:gd name="T14" fmla="*/ 1439753 w 258"/>
              <a:gd name="T15" fmla="*/ 109431 h 57"/>
              <a:gd name="T16" fmla="*/ 1439753 w 258"/>
              <a:gd name="T17" fmla="*/ 213103 h 57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258"/>
              <a:gd name="T28" fmla="*/ 0 h 57"/>
              <a:gd name="T29" fmla="*/ 258 w 258"/>
              <a:gd name="T30" fmla="*/ 57 h 57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258" h="57">
                <a:moveTo>
                  <a:pt x="258" y="37"/>
                </a:moveTo>
                <a:cubicBezTo>
                  <a:pt x="258" y="48"/>
                  <a:pt x="250" y="57"/>
                  <a:pt x="241" y="57"/>
                </a:cubicBezTo>
                <a:cubicBezTo>
                  <a:pt x="17" y="57"/>
                  <a:pt x="17" y="57"/>
                  <a:pt x="17" y="57"/>
                </a:cubicBezTo>
                <a:cubicBezTo>
                  <a:pt x="8" y="57"/>
                  <a:pt x="0" y="48"/>
                  <a:pt x="0" y="37"/>
                </a:cubicBezTo>
                <a:cubicBezTo>
                  <a:pt x="0" y="19"/>
                  <a:pt x="0" y="19"/>
                  <a:pt x="0" y="19"/>
                </a:cubicBezTo>
                <a:cubicBezTo>
                  <a:pt x="0" y="9"/>
                  <a:pt x="8" y="0"/>
                  <a:pt x="17" y="0"/>
                </a:cubicBezTo>
                <a:cubicBezTo>
                  <a:pt x="241" y="0"/>
                  <a:pt x="241" y="0"/>
                  <a:pt x="241" y="0"/>
                </a:cubicBezTo>
                <a:cubicBezTo>
                  <a:pt x="250" y="0"/>
                  <a:pt x="258" y="9"/>
                  <a:pt x="258" y="19"/>
                </a:cubicBezTo>
                <a:lnTo>
                  <a:pt x="258" y="37"/>
                </a:lnTo>
                <a:close/>
              </a:path>
            </a:pathLst>
          </a:custGeom>
          <a:solidFill>
            <a:srgbClr val="D7E2E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sz="1400">
              <a:latin typeface="Calibri" pitchFamily="34" charset="0"/>
              <a:ea typeface="ＭＳ Ｐゴシック" pitchFamily="34" charset="-128"/>
            </a:endParaRPr>
          </a:p>
        </p:txBody>
      </p:sp>
      <p:sp>
        <p:nvSpPr>
          <p:cNvPr id="554043" name="Rectangle 59"/>
          <p:cNvSpPr>
            <a:spLocks noChangeArrowheads="1"/>
          </p:cNvSpPr>
          <p:nvPr/>
        </p:nvSpPr>
        <p:spPr bwMode="auto">
          <a:xfrm>
            <a:off x="3886199" y="6521450"/>
            <a:ext cx="1731963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600" i="1" dirty="0">
                <a:latin typeface="Myriad Pro" pitchFamily="34" charset="0"/>
                <a:ea typeface="ＭＳ Ｐゴシック" pitchFamily="34" charset="-128"/>
              </a:rPr>
              <a:t>Inflationary gap</a:t>
            </a:r>
          </a:p>
        </p:txBody>
      </p:sp>
      <p:sp>
        <p:nvSpPr>
          <p:cNvPr id="554044" name="Rectangle 7"/>
          <p:cNvSpPr>
            <a:spLocks noChangeArrowheads="1"/>
          </p:cNvSpPr>
          <p:nvPr/>
        </p:nvSpPr>
        <p:spPr bwMode="auto">
          <a:xfrm>
            <a:off x="4860925" y="6049963"/>
            <a:ext cx="20024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600" i="1" dirty="0" smtClean="0">
                <a:solidFill>
                  <a:srgbClr val="000000"/>
                </a:solidFill>
                <a:latin typeface="Myriad Pro" pitchFamily="34" charset="0"/>
                <a:ea typeface="ＭＳ Ｐゴシック" pitchFamily="34" charset="-128"/>
              </a:rPr>
              <a:t>Y</a:t>
            </a:r>
            <a:r>
              <a:rPr lang="en-US" sz="1600" i="1" baseline="-25000" dirty="0" smtClean="0">
                <a:solidFill>
                  <a:srgbClr val="000000"/>
                </a:solidFill>
                <a:latin typeface="Myriad Pro" pitchFamily="34" charset="0"/>
                <a:ea typeface="ＭＳ Ｐゴシック" pitchFamily="34" charset="-128"/>
              </a:rPr>
              <a:t>e</a:t>
            </a:r>
            <a:endParaRPr lang="en-US" sz="1600" i="1" dirty="0">
              <a:latin typeface="Myriad Pro" pitchFamily="34" charset="0"/>
              <a:ea typeface="ＭＳ Ｐゴシック" pitchFamily="34" charset="-128"/>
            </a:endParaRPr>
          </a:p>
        </p:txBody>
      </p:sp>
      <p:sp>
        <p:nvSpPr>
          <p:cNvPr id="554046" name="Freeform 74"/>
          <p:cNvSpPr>
            <a:spLocks/>
          </p:cNvSpPr>
          <p:nvPr/>
        </p:nvSpPr>
        <p:spPr bwMode="auto">
          <a:xfrm>
            <a:off x="4203700" y="6357938"/>
            <a:ext cx="754063" cy="144462"/>
          </a:xfrm>
          <a:custGeom>
            <a:avLst/>
            <a:gdLst>
              <a:gd name="T0" fmla="*/ 0 w 135"/>
              <a:gd name="T1" fmla="*/ 0 h 25"/>
              <a:gd name="T2" fmla="*/ 66926 w 135"/>
              <a:gd name="T3" fmla="*/ 86729 h 25"/>
              <a:gd name="T4" fmla="*/ 334632 w 135"/>
              <a:gd name="T5" fmla="*/ 86729 h 25"/>
              <a:gd name="T6" fmla="*/ 379249 w 135"/>
              <a:gd name="T7" fmla="*/ 144548 h 25"/>
              <a:gd name="T8" fmla="*/ 418289 w 135"/>
              <a:gd name="T9" fmla="*/ 86729 h 25"/>
              <a:gd name="T10" fmla="*/ 685995 w 135"/>
              <a:gd name="T11" fmla="*/ 86729 h 25"/>
              <a:gd name="T12" fmla="*/ 752921 w 135"/>
              <a:gd name="T13" fmla="*/ 0 h 25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35"/>
              <a:gd name="T22" fmla="*/ 0 h 25"/>
              <a:gd name="T23" fmla="*/ 135 w 135"/>
              <a:gd name="T24" fmla="*/ 25 h 25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35" h="25">
                <a:moveTo>
                  <a:pt x="0" y="0"/>
                </a:moveTo>
                <a:cubicBezTo>
                  <a:pt x="0" y="10"/>
                  <a:pt x="2" y="15"/>
                  <a:pt x="12" y="15"/>
                </a:cubicBezTo>
                <a:cubicBezTo>
                  <a:pt x="14" y="15"/>
                  <a:pt x="58" y="15"/>
                  <a:pt x="60" y="15"/>
                </a:cubicBezTo>
                <a:cubicBezTo>
                  <a:pt x="62" y="15"/>
                  <a:pt x="68" y="17"/>
                  <a:pt x="68" y="25"/>
                </a:cubicBezTo>
                <a:cubicBezTo>
                  <a:pt x="68" y="17"/>
                  <a:pt x="73" y="15"/>
                  <a:pt x="75" y="15"/>
                </a:cubicBezTo>
                <a:cubicBezTo>
                  <a:pt x="77" y="15"/>
                  <a:pt x="121" y="15"/>
                  <a:pt x="123" y="15"/>
                </a:cubicBezTo>
                <a:cubicBezTo>
                  <a:pt x="133" y="15"/>
                  <a:pt x="135" y="10"/>
                  <a:pt x="135" y="0"/>
                </a:cubicBezTo>
              </a:path>
            </a:pathLst>
          </a:custGeom>
          <a:noFill/>
          <a:ln w="14">
            <a:solidFill>
              <a:srgbClr val="6D6F7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sz="1600">
              <a:latin typeface="Myriad Pro" pitchFamily="34" charset="0"/>
              <a:ea typeface="ＭＳ Ｐゴシック" pitchFamily="34" charset="-128"/>
            </a:endParaRPr>
          </a:p>
        </p:txBody>
      </p:sp>
      <p:sp>
        <p:nvSpPr>
          <p:cNvPr id="554048" name="Line 197"/>
          <p:cNvSpPr>
            <a:spLocks noChangeShapeType="1"/>
          </p:cNvSpPr>
          <p:nvPr/>
        </p:nvSpPr>
        <p:spPr bwMode="auto">
          <a:xfrm flipV="1">
            <a:off x="966788" y="4692650"/>
            <a:ext cx="3175" cy="196850"/>
          </a:xfrm>
          <a:prstGeom prst="line">
            <a:avLst/>
          </a:prstGeom>
          <a:noFill/>
          <a:ln w="28575">
            <a:solidFill>
              <a:srgbClr val="000000"/>
            </a:solidFill>
            <a:miter lim="800000"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554049" name="Group 65"/>
          <p:cNvGrpSpPr>
            <a:grpSpLocks/>
          </p:cNvGrpSpPr>
          <p:nvPr/>
        </p:nvGrpSpPr>
        <p:grpSpPr bwMode="auto">
          <a:xfrm>
            <a:off x="4318000" y="4403724"/>
            <a:ext cx="4167188" cy="1584325"/>
            <a:chOff x="2799" y="2410"/>
            <a:chExt cx="2625" cy="998"/>
          </a:xfrm>
        </p:grpSpPr>
        <p:sp>
          <p:nvSpPr>
            <p:cNvPr id="554050" name="Freeform 139"/>
            <p:cNvSpPr>
              <a:spLocks/>
            </p:cNvSpPr>
            <p:nvPr/>
          </p:nvSpPr>
          <p:spPr bwMode="auto">
            <a:xfrm>
              <a:off x="3792" y="2410"/>
              <a:ext cx="1600" cy="998"/>
            </a:xfrm>
            <a:custGeom>
              <a:avLst/>
              <a:gdLst>
                <a:gd name="T0" fmla="*/ 2218636 w 398"/>
                <a:gd name="T1" fmla="*/ 1078102 h 205"/>
                <a:gd name="T2" fmla="*/ 2123870 w 398"/>
                <a:gd name="T3" fmla="*/ 1188231 h 205"/>
                <a:gd name="T4" fmla="*/ 94766 w 398"/>
                <a:gd name="T5" fmla="*/ 1188231 h 205"/>
                <a:gd name="T6" fmla="*/ 0 w 398"/>
                <a:gd name="T7" fmla="*/ 1078102 h 205"/>
                <a:gd name="T8" fmla="*/ 0 w 398"/>
                <a:gd name="T9" fmla="*/ 110129 h 205"/>
                <a:gd name="T10" fmla="*/ 94766 w 398"/>
                <a:gd name="T11" fmla="*/ 0 h 205"/>
                <a:gd name="T12" fmla="*/ 2123870 w 398"/>
                <a:gd name="T13" fmla="*/ 0 h 205"/>
                <a:gd name="T14" fmla="*/ 2218636 w 398"/>
                <a:gd name="T15" fmla="*/ 110129 h 205"/>
                <a:gd name="T16" fmla="*/ 2218636 w 398"/>
                <a:gd name="T17" fmla="*/ 1078102 h 2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398"/>
                <a:gd name="T28" fmla="*/ 0 h 205"/>
                <a:gd name="T29" fmla="*/ 398 w 398"/>
                <a:gd name="T30" fmla="*/ 205 h 205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398" h="205">
                  <a:moveTo>
                    <a:pt x="398" y="186"/>
                  </a:moveTo>
                  <a:cubicBezTo>
                    <a:pt x="398" y="196"/>
                    <a:pt x="391" y="205"/>
                    <a:pt x="381" y="205"/>
                  </a:cubicBezTo>
                  <a:cubicBezTo>
                    <a:pt x="17" y="205"/>
                    <a:pt x="17" y="205"/>
                    <a:pt x="17" y="205"/>
                  </a:cubicBezTo>
                  <a:cubicBezTo>
                    <a:pt x="7" y="205"/>
                    <a:pt x="0" y="196"/>
                    <a:pt x="0" y="186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9"/>
                    <a:pt x="7" y="0"/>
                    <a:pt x="17" y="0"/>
                  </a:cubicBezTo>
                  <a:cubicBezTo>
                    <a:pt x="381" y="0"/>
                    <a:pt x="381" y="0"/>
                    <a:pt x="381" y="0"/>
                  </a:cubicBezTo>
                  <a:cubicBezTo>
                    <a:pt x="391" y="0"/>
                    <a:pt x="398" y="9"/>
                    <a:pt x="398" y="19"/>
                  </a:cubicBezTo>
                  <a:lnTo>
                    <a:pt x="398" y="186"/>
                  </a:lnTo>
                  <a:close/>
                </a:path>
              </a:pathLst>
            </a:custGeom>
            <a:solidFill>
              <a:srgbClr val="D7E2E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sz="1400">
                <a:latin typeface="Calibri" pitchFamily="34" charset="0"/>
                <a:ea typeface="ＭＳ Ｐゴシック" pitchFamily="34" charset="-128"/>
              </a:endParaRPr>
            </a:p>
          </p:txBody>
        </p:sp>
        <p:grpSp>
          <p:nvGrpSpPr>
            <p:cNvPr id="554051" name="Group 67"/>
            <p:cNvGrpSpPr>
              <a:grpSpLocks/>
            </p:cNvGrpSpPr>
            <p:nvPr/>
          </p:nvGrpSpPr>
          <p:grpSpPr bwMode="auto">
            <a:xfrm>
              <a:off x="2799" y="2422"/>
              <a:ext cx="1000" cy="834"/>
              <a:chOff x="2799" y="2422"/>
              <a:chExt cx="1000" cy="834"/>
            </a:xfrm>
          </p:grpSpPr>
          <p:sp>
            <p:nvSpPr>
              <p:cNvPr id="554052" name="Rectangle 34"/>
              <p:cNvSpPr>
                <a:spLocks noChangeArrowheads="1"/>
              </p:cNvSpPr>
              <p:nvPr/>
            </p:nvSpPr>
            <p:spPr bwMode="auto">
              <a:xfrm>
                <a:off x="2815" y="2604"/>
                <a:ext cx="1" cy="1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sz="1600">
                  <a:latin typeface="Myriad Pro" pitchFamily="34" charset="0"/>
                  <a:ea typeface="ＭＳ Ｐゴシック" pitchFamily="34" charset="-128"/>
                </a:endParaRPr>
              </a:p>
            </p:txBody>
          </p:sp>
          <p:sp>
            <p:nvSpPr>
              <p:cNvPr id="554053" name="Rectangle 35"/>
              <p:cNvSpPr>
                <a:spLocks noChangeArrowheads="1"/>
              </p:cNvSpPr>
              <p:nvPr/>
            </p:nvSpPr>
            <p:spPr bwMode="auto">
              <a:xfrm>
                <a:off x="3300" y="2422"/>
                <a:ext cx="133" cy="1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sz="1600" i="1" dirty="0" smtClean="0">
                    <a:solidFill>
                      <a:srgbClr val="000000"/>
                    </a:solidFill>
                    <a:latin typeface="Myriad Pro" pitchFamily="34" charset="0"/>
                    <a:ea typeface="ＭＳ Ｐゴシック" pitchFamily="34" charset="-128"/>
                  </a:rPr>
                  <a:t>E</a:t>
                </a:r>
                <a:r>
                  <a:rPr lang="en-US" sz="1600" baseline="-25000" dirty="0" smtClean="0">
                    <a:solidFill>
                      <a:srgbClr val="000000"/>
                    </a:solidFill>
                    <a:latin typeface="Myriad Pro" pitchFamily="34" charset="0"/>
                    <a:ea typeface="ＭＳ Ｐゴシック" pitchFamily="34" charset="-128"/>
                  </a:rPr>
                  <a:t>2</a:t>
                </a:r>
                <a:endParaRPr lang="en-US" sz="1600" i="1" dirty="0">
                  <a:latin typeface="Myriad Pro" pitchFamily="34" charset="0"/>
                  <a:ea typeface="ＭＳ Ｐゴシック" pitchFamily="34" charset="-128"/>
                </a:endParaRPr>
              </a:p>
            </p:txBody>
          </p:sp>
          <p:sp>
            <p:nvSpPr>
              <p:cNvPr id="554054" name="Rectangle 36"/>
              <p:cNvSpPr>
                <a:spLocks noChangeArrowheads="1"/>
              </p:cNvSpPr>
              <p:nvPr/>
            </p:nvSpPr>
            <p:spPr bwMode="auto">
              <a:xfrm>
                <a:off x="3368" y="2492"/>
                <a:ext cx="0" cy="1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sz="1600" dirty="0">
                  <a:latin typeface="Myriad Pro" pitchFamily="34" charset="0"/>
                  <a:ea typeface="ＭＳ Ｐゴシック" pitchFamily="34" charset="-128"/>
                </a:endParaRPr>
              </a:p>
            </p:txBody>
          </p:sp>
          <p:sp>
            <p:nvSpPr>
              <p:cNvPr id="554055" name="Line 76"/>
              <p:cNvSpPr>
                <a:spLocks noChangeShapeType="1"/>
              </p:cNvSpPr>
              <p:nvPr/>
            </p:nvSpPr>
            <p:spPr bwMode="auto">
              <a:xfrm flipH="1" flipV="1">
                <a:off x="2938" y="2745"/>
                <a:ext cx="861" cy="511"/>
              </a:xfrm>
              <a:prstGeom prst="line">
                <a:avLst/>
              </a:prstGeom>
              <a:noFill/>
              <a:ln w="4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4056" name="Line 182"/>
              <p:cNvSpPr>
                <a:spLocks noChangeShapeType="1"/>
              </p:cNvSpPr>
              <p:nvPr/>
            </p:nvSpPr>
            <p:spPr bwMode="auto">
              <a:xfrm flipV="1">
                <a:off x="2799" y="2614"/>
                <a:ext cx="333" cy="226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4057" name="Freeform 183"/>
              <p:cNvSpPr>
                <a:spLocks/>
              </p:cNvSpPr>
              <p:nvPr/>
            </p:nvSpPr>
            <p:spPr bwMode="auto">
              <a:xfrm>
                <a:off x="3093" y="2573"/>
                <a:ext cx="103" cy="84"/>
              </a:xfrm>
              <a:custGeom>
                <a:avLst/>
                <a:gdLst>
                  <a:gd name="T0" fmla="*/ 50542 w 29"/>
                  <a:gd name="T1" fmla="*/ 74777 h 23"/>
                  <a:gd name="T2" fmla="*/ 0 w 29"/>
                  <a:gd name="T3" fmla="*/ 46017 h 23"/>
                  <a:gd name="T4" fmla="*/ 0 w 29"/>
                  <a:gd name="T5" fmla="*/ 46017 h 23"/>
                  <a:gd name="T6" fmla="*/ 84237 w 29"/>
                  <a:gd name="T7" fmla="*/ 28760 h 23"/>
                  <a:gd name="T8" fmla="*/ 162858 w 29"/>
                  <a:gd name="T9" fmla="*/ 0 h 23"/>
                  <a:gd name="T10" fmla="*/ 106700 w 29"/>
                  <a:gd name="T11" fmla="*/ 57521 h 23"/>
                  <a:gd name="T12" fmla="*/ 56158 w 29"/>
                  <a:gd name="T13" fmla="*/ 132298 h 23"/>
                  <a:gd name="T14" fmla="*/ 50542 w 29"/>
                  <a:gd name="T15" fmla="*/ 132298 h 23"/>
                  <a:gd name="T16" fmla="*/ 50542 w 29"/>
                  <a:gd name="T17" fmla="*/ 74777 h 2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29"/>
                  <a:gd name="T28" fmla="*/ 0 h 23"/>
                  <a:gd name="T29" fmla="*/ 29 w 29"/>
                  <a:gd name="T30" fmla="*/ 23 h 23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29" h="23">
                    <a:moveTo>
                      <a:pt x="9" y="13"/>
                    </a:move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15" y="5"/>
                      <a:pt x="15" y="5"/>
                      <a:pt x="15" y="5"/>
                    </a:cubicBezTo>
                    <a:cubicBezTo>
                      <a:pt x="20" y="3"/>
                      <a:pt x="25" y="1"/>
                      <a:pt x="29" y="0"/>
                    </a:cubicBezTo>
                    <a:cubicBezTo>
                      <a:pt x="26" y="3"/>
                      <a:pt x="22" y="7"/>
                      <a:pt x="19" y="10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9" y="23"/>
                      <a:pt x="9" y="23"/>
                      <a:pt x="9" y="23"/>
                    </a:cubicBezTo>
                    <a:lnTo>
                      <a:pt x="9" y="1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sz="1600">
                  <a:latin typeface="Myriad Pro" pitchFamily="34" charset="0"/>
                  <a:ea typeface="ＭＳ Ｐゴシック" pitchFamily="34" charset="-128"/>
                </a:endParaRPr>
              </a:p>
            </p:txBody>
          </p:sp>
          <p:sp>
            <p:nvSpPr>
              <p:cNvPr id="554058" name="Freeform 184"/>
              <p:cNvSpPr>
                <a:spLocks/>
              </p:cNvSpPr>
              <p:nvPr/>
            </p:nvSpPr>
            <p:spPr bwMode="auto">
              <a:xfrm>
                <a:off x="2970" y="2654"/>
                <a:ext cx="102" cy="83"/>
              </a:xfrm>
              <a:custGeom>
                <a:avLst/>
                <a:gdLst>
                  <a:gd name="T0" fmla="*/ 50542 w 29"/>
                  <a:gd name="T1" fmla="*/ 74777 h 23"/>
                  <a:gd name="T2" fmla="*/ 0 w 29"/>
                  <a:gd name="T3" fmla="*/ 51769 h 23"/>
                  <a:gd name="T4" fmla="*/ 0 w 29"/>
                  <a:gd name="T5" fmla="*/ 46017 h 23"/>
                  <a:gd name="T6" fmla="*/ 84237 w 29"/>
                  <a:gd name="T7" fmla="*/ 28760 h 23"/>
                  <a:gd name="T8" fmla="*/ 162858 w 29"/>
                  <a:gd name="T9" fmla="*/ 0 h 23"/>
                  <a:gd name="T10" fmla="*/ 101084 w 29"/>
                  <a:gd name="T11" fmla="*/ 63273 h 23"/>
                  <a:gd name="T12" fmla="*/ 56158 w 29"/>
                  <a:gd name="T13" fmla="*/ 132298 h 23"/>
                  <a:gd name="T14" fmla="*/ 50542 w 29"/>
                  <a:gd name="T15" fmla="*/ 132298 h 23"/>
                  <a:gd name="T16" fmla="*/ 50542 w 29"/>
                  <a:gd name="T17" fmla="*/ 74777 h 2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29"/>
                  <a:gd name="T28" fmla="*/ 0 h 23"/>
                  <a:gd name="T29" fmla="*/ 29 w 29"/>
                  <a:gd name="T30" fmla="*/ 23 h 23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29" h="23">
                    <a:moveTo>
                      <a:pt x="9" y="13"/>
                    </a:moveTo>
                    <a:cubicBezTo>
                      <a:pt x="0" y="9"/>
                      <a:pt x="0" y="9"/>
                      <a:pt x="0" y="9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15" y="5"/>
                      <a:pt x="15" y="5"/>
                      <a:pt x="15" y="5"/>
                    </a:cubicBezTo>
                    <a:cubicBezTo>
                      <a:pt x="20" y="4"/>
                      <a:pt x="24" y="2"/>
                      <a:pt x="29" y="0"/>
                    </a:cubicBezTo>
                    <a:cubicBezTo>
                      <a:pt x="26" y="4"/>
                      <a:pt x="22" y="7"/>
                      <a:pt x="18" y="11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9" y="23"/>
                      <a:pt x="9" y="23"/>
                      <a:pt x="9" y="23"/>
                    </a:cubicBezTo>
                    <a:lnTo>
                      <a:pt x="9" y="1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sz="1600">
                  <a:latin typeface="Myriad Pro" pitchFamily="34" charset="0"/>
                  <a:ea typeface="ＭＳ Ｐゴシック" pitchFamily="34" charset="-128"/>
                </a:endParaRPr>
              </a:p>
            </p:txBody>
          </p:sp>
          <p:sp>
            <p:nvSpPr>
              <p:cNvPr id="554059" name="Freeform 185"/>
              <p:cNvSpPr>
                <a:spLocks/>
              </p:cNvSpPr>
              <p:nvPr/>
            </p:nvSpPr>
            <p:spPr bwMode="auto">
              <a:xfrm>
                <a:off x="2837" y="2745"/>
                <a:ext cx="101" cy="85"/>
              </a:xfrm>
              <a:custGeom>
                <a:avLst/>
                <a:gdLst>
                  <a:gd name="T0" fmla="*/ 49809 w 29"/>
                  <a:gd name="T1" fmla="*/ 76162 h 23"/>
                  <a:gd name="T2" fmla="*/ 0 w 29"/>
                  <a:gd name="T3" fmla="*/ 46869 h 23"/>
                  <a:gd name="T4" fmla="*/ 0 w 29"/>
                  <a:gd name="T5" fmla="*/ 46869 h 23"/>
                  <a:gd name="T6" fmla="*/ 83016 w 29"/>
                  <a:gd name="T7" fmla="*/ 29293 h 23"/>
                  <a:gd name="T8" fmla="*/ 160497 w 29"/>
                  <a:gd name="T9" fmla="*/ 0 h 23"/>
                  <a:gd name="T10" fmla="*/ 99619 w 29"/>
                  <a:gd name="T11" fmla="*/ 58587 h 23"/>
                  <a:gd name="T12" fmla="*/ 49809 w 29"/>
                  <a:gd name="T13" fmla="*/ 134749 h 23"/>
                  <a:gd name="T14" fmla="*/ 49809 w 29"/>
                  <a:gd name="T15" fmla="*/ 134749 h 23"/>
                  <a:gd name="T16" fmla="*/ 49809 w 29"/>
                  <a:gd name="T17" fmla="*/ 76162 h 2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29"/>
                  <a:gd name="T28" fmla="*/ 0 h 23"/>
                  <a:gd name="T29" fmla="*/ 29 w 29"/>
                  <a:gd name="T30" fmla="*/ 23 h 23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29" h="23">
                    <a:moveTo>
                      <a:pt x="9" y="13"/>
                    </a:move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15" y="5"/>
                      <a:pt x="15" y="5"/>
                      <a:pt x="15" y="5"/>
                    </a:cubicBezTo>
                    <a:cubicBezTo>
                      <a:pt x="19" y="3"/>
                      <a:pt x="24" y="1"/>
                      <a:pt x="29" y="0"/>
                    </a:cubicBezTo>
                    <a:cubicBezTo>
                      <a:pt x="25" y="3"/>
                      <a:pt x="22" y="7"/>
                      <a:pt x="18" y="10"/>
                    </a:cubicBezTo>
                    <a:cubicBezTo>
                      <a:pt x="9" y="23"/>
                      <a:pt x="9" y="23"/>
                      <a:pt x="9" y="23"/>
                    </a:cubicBezTo>
                    <a:cubicBezTo>
                      <a:pt x="9" y="23"/>
                      <a:pt x="9" y="23"/>
                      <a:pt x="9" y="23"/>
                    </a:cubicBezTo>
                    <a:lnTo>
                      <a:pt x="9" y="1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sz="1600">
                  <a:latin typeface="Myriad Pro" pitchFamily="34" charset="0"/>
                  <a:ea typeface="ＭＳ Ｐゴシック" pitchFamily="34" charset="-128"/>
                </a:endParaRPr>
              </a:p>
            </p:txBody>
          </p:sp>
        </p:grpSp>
        <p:sp>
          <p:nvSpPr>
            <p:cNvPr id="554060" name="Rectangle 76"/>
            <p:cNvSpPr>
              <a:spLocks noChangeArrowheads="1"/>
            </p:cNvSpPr>
            <p:nvPr/>
          </p:nvSpPr>
          <p:spPr bwMode="auto">
            <a:xfrm>
              <a:off x="3792" y="2448"/>
              <a:ext cx="1632" cy="8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sz="1600" i="1" dirty="0">
                  <a:latin typeface="Myriad Pro" pitchFamily="34" charset="0"/>
                  <a:ea typeface="ＭＳ Ｐゴシック" pitchFamily="34" charset="-128"/>
                </a:rPr>
                <a:t>2. …</a:t>
              </a:r>
              <a:r>
                <a:rPr lang="en-US" sz="1600" i="1" dirty="0" smtClean="0">
                  <a:latin typeface="Myriad Pro" pitchFamily="34" charset="0"/>
                  <a:ea typeface="ＭＳ Ｐゴシック" pitchFamily="34" charset="-128"/>
                </a:rPr>
                <a:t>increases</a:t>
              </a:r>
              <a:endParaRPr lang="en-US" sz="1600" i="1" dirty="0">
                <a:latin typeface="Myriad Pro" pitchFamily="34" charset="0"/>
                <a:ea typeface="ＭＳ Ｐゴシック" pitchFamily="34" charset="-128"/>
              </a:endParaRPr>
            </a:p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sz="1600" i="1" dirty="0">
                  <a:latin typeface="Myriad Pro" pitchFamily="34" charset="0"/>
                  <a:ea typeface="ＭＳ Ｐゴシック" pitchFamily="34" charset="-128"/>
                </a:rPr>
                <a:t>aggregate price level</a:t>
              </a:r>
            </a:p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sz="1600" i="1" dirty="0">
                  <a:latin typeface="Myriad Pro" pitchFamily="34" charset="0"/>
                  <a:ea typeface="ＭＳ Ｐゴシック" pitchFamily="34" charset="-128"/>
                </a:rPr>
                <a:t>and aggregate </a:t>
              </a:r>
              <a:r>
                <a:rPr lang="en-US" sz="1600" i="1" dirty="0" smtClean="0">
                  <a:latin typeface="Myriad Pro" pitchFamily="34" charset="0"/>
                  <a:ea typeface="ＭＳ Ｐゴシック" pitchFamily="34" charset="-128"/>
                </a:rPr>
                <a:t>output,</a:t>
              </a:r>
              <a:endParaRPr lang="en-US" sz="1600" i="1" dirty="0">
                <a:latin typeface="Myriad Pro" pitchFamily="34" charset="0"/>
                <a:ea typeface="ＭＳ Ｐゴシック" pitchFamily="34" charset="-128"/>
              </a:endParaRPr>
            </a:p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sz="1600" i="1" dirty="0" smtClean="0">
                  <a:latin typeface="Myriad Pro" pitchFamily="34" charset="0"/>
                  <a:ea typeface="ＭＳ Ｐゴシック" pitchFamily="34" charset="-128"/>
                </a:rPr>
                <a:t>reduces unemployment in </a:t>
              </a:r>
              <a:r>
                <a:rPr lang="en-US" sz="1600" i="1" dirty="0">
                  <a:latin typeface="Myriad Pro" pitchFamily="34" charset="0"/>
                  <a:ea typeface="ＭＳ Ｐゴシック" pitchFamily="34" charset="-128"/>
                </a:rPr>
                <a:t>the short run…</a:t>
              </a:r>
            </a:p>
          </p:txBody>
        </p:sp>
      </p:grpSp>
      <p:sp>
        <p:nvSpPr>
          <p:cNvPr id="554061" name="Line 77"/>
          <p:cNvSpPr>
            <a:spLocks noChangeShapeType="1"/>
          </p:cNvSpPr>
          <p:nvPr/>
        </p:nvSpPr>
        <p:spPr bwMode="auto">
          <a:xfrm flipH="1">
            <a:off x="1211263" y="4527550"/>
            <a:ext cx="3622675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062" name="Line 78"/>
          <p:cNvSpPr>
            <a:spLocks noChangeShapeType="1"/>
          </p:cNvSpPr>
          <p:nvPr/>
        </p:nvSpPr>
        <p:spPr bwMode="auto">
          <a:xfrm flipH="1">
            <a:off x="4963056" y="4554538"/>
            <a:ext cx="1587" cy="1433512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063" name="Oval 68"/>
          <p:cNvSpPr>
            <a:spLocks noChangeArrowheads="1"/>
          </p:cNvSpPr>
          <p:nvPr/>
        </p:nvSpPr>
        <p:spPr bwMode="auto">
          <a:xfrm>
            <a:off x="4911725" y="4484688"/>
            <a:ext cx="111125" cy="114300"/>
          </a:xfrm>
          <a:prstGeom prst="ellipse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sz="1600">
              <a:latin typeface="Myriad Pro" pitchFamily="34" charset="0"/>
              <a:ea typeface="ＭＳ Ｐゴシック" pitchFamily="34" charset="-128"/>
            </a:endParaRPr>
          </a:p>
        </p:txBody>
      </p:sp>
      <p:sp>
        <p:nvSpPr>
          <p:cNvPr id="554064" name="Oval 67"/>
          <p:cNvSpPr>
            <a:spLocks noChangeArrowheads="1"/>
          </p:cNvSpPr>
          <p:nvPr/>
        </p:nvSpPr>
        <p:spPr bwMode="auto">
          <a:xfrm>
            <a:off x="4151313" y="3708400"/>
            <a:ext cx="114300" cy="117475"/>
          </a:xfrm>
          <a:prstGeom prst="ellipse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sz="1600">
              <a:latin typeface="Myriad Pro" pitchFamily="34" charset="0"/>
              <a:ea typeface="ＭＳ Ｐゴシック" pitchFamily="34" charset="-128"/>
            </a:endParaRPr>
          </a:p>
        </p:txBody>
      </p:sp>
      <p:sp>
        <p:nvSpPr>
          <p:cNvPr id="554066" name="Rectangle 82"/>
          <p:cNvSpPr>
            <a:spLocks noGrp="1" noRot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 u="sng" spc="0" dirty="0"/>
              <a:t>Short-Run</a:t>
            </a:r>
            <a:r>
              <a:rPr lang="en-US" sz="2400" spc="0" dirty="0"/>
              <a:t> Versus </a:t>
            </a:r>
            <a:r>
              <a:rPr lang="en-US" sz="2400" u="sng" spc="0" dirty="0"/>
              <a:t>Long-Run</a:t>
            </a:r>
            <a:r>
              <a:rPr lang="en-US" sz="2400" spc="0" dirty="0"/>
              <a:t> Effects of a Positive Demand Shock</a:t>
            </a:r>
          </a:p>
        </p:txBody>
      </p:sp>
    </p:spTree>
    <p:extLst>
      <p:ext uri="{BB962C8B-B14F-4D97-AF65-F5344CB8AC3E}">
        <p14:creationId xmlns="" xmlns:p14="http://schemas.microsoft.com/office/powerpoint/2010/main" val="3418993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54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54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54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2032 0.07152 L -4.16667E-6 4.44444E-6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5540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24" y="-358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540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540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539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554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540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0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539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500"/>
                            </p:stCondLst>
                            <p:childTnLst>
                              <p:par>
                                <p:cTn id="4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5540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5540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5540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3" dur="500"/>
                                        <p:tgtEl>
                                          <p:spTgt spid="5540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5540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4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5540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4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5540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4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3988" grpId="0"/>
      <p:bldP spid="553990" grpId="0"/>
      <p:bldP spid="554011" grpId="0" animBg="1"/>
      <p:bldP spid="554016" grpId="0" animBg="1"/>
      <p:bldP spid="554017" grpId="0" animBg="1"/>
      <p:bldP spid="554018" grpId="0" animBg="1"/>
      <p:bldP spid="554019" grpId="0" animBg="1"/>
      <p:bldP spid="554021" grpId="0"/>
      <p:bldP spid="554025" grpId="0" animBg="1"/>
      <p:bldP spid="554025" grpId="1" animBg="1"/>
      <p:bldP spid="554029" grpId="0" animBg="1"/>
      <p:bldP spid="554030" grpId="0"/>
      <p:bldP spid="554040" grpId="0" animBg="1"/>
      <p:bldP spid="554042" grpId="0" animBg="1"/>
      <p:bldP spid="554043" grpId="0"/>
      <p:bldP spid="554046" grpId="0" animBg="1"/>
      <p:bldP spid="55406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959" name="Line 66"/>
          <p:cNvSpPr>
            <a:spLocks noChangeShapeType="1"/>
          </p:cNvSpPr>
          <p:nvPr/>
        </p:nvSpPr>
        <p:spPr bwMode="auto">
          <a:xfrm flipV="1">
            <a:off x="2152650" y="2627312"/>
            <a:ext cx="3725863" cy="2479675"/>
          </a:xfrm>
          <a:prstGeom prst="line">
            <a:avLst/>
          </a:prstGeom>
          <a:noFill/>
          <a:ln w="38100">
            <a:solidFill>
              <a:srgbClr val="FAC0BF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1938" name="Line 65"/>
          <p:cNvSpPr>
            <a:spLocks noChangeShapeType="1"/>
          </p:cNvSpPr>
          <p:nvPr/>
        </p:nvSpPr>
        <p:spPr bwMode="auto">
          <a:xfrm flipH="1" flipV="1">
            <a:off x="2078038" y="2922587"/>
            <a:ext cx="2530475" cy="2566988"/>
          </a:xfrm>
          <a:prstGeom prst="line">
            <a:avLst/>
          </a:prstGeom>
          <a:noFill/>
          <a:ln w="38100">
            <a:solidFill>
              <a:srgbClr val="3C5DAA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1939" name="Line 3"/>
          <p:cNvSpPr>
            <a:spLocks noChangeShapeType="1"/>
          </p:cNvSpPr>
          <p:nvPr/>
        </p:nvSpPr>
        <p:spPr bwMode="auto">
          <a:xfrm flipH="1">
            <a:off x="1295400" y="5002212"/>
            <a:ext cx="2770188" cy="1588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1940" name="Line 67"/>
          <p:cNvSpPr>
            <a:spLocks noChangeShapeType="1"/>
          </p:cNvSpPr>
          <p:nvPr/>
        </p:nvSpPr>
        <p:spPr bwMode="auto">
          <a:xfrm flipV="1">
            <a:off x="3086100" y="3224212"/>
            <a:ext cx="3724275" cy="2479675"/>
          </a:xfrm>
          <a:prstGeom prst="line">
            <a:avLst/>
          </a:prstGeom>
          <a:noFill/>
          <a:ln w="38100">
            <a:solidFill>
              <a:srgbClr val="EE313C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1941" name="Line 5"/>
          <p:cNvSpPr>
            <a:spLocks noChangeShapeType="1"/>
          </p:cNvSpPr>
          <p:nvPr/>
        </p:nvSpPr>
        <p:spPr bwMode="auto">
          <a:xfrm flipH="1">
            <a:off x="1309688" y="3776662"/>
            <a:ext cx="2770187" cy="1588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1942" name="Rectangle 7"/>
          <p:cNvSpPr>
            <a:spLocks noChangeArrowheads="1"/>
          </p:cNvSpPr>
          <p:nvPr/>
        </p:nvSpPr>
        <p:spPr bwMode="auto">
          <a:xfrm>
            <a:off x="4040188" y="5967412"/>
            <a:ext cx="20024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600" i="1" dirty="0" err="1" smtClean="0">
                <a:solidFill>
                  <a:srgbClr val="000000"/>
                </a:solidFill>
                <a:latin typeface="Myriad Pro" pitchFamily="34" charset="0"/>
                <a:ea typeface="ＭＳ Ｐゴシック" pitchFamily="34" charset="-128"/>
              </a:rPr>
              <a:t>Y</a:t>
            </a:r>
            <a:r>
              <a:rPr lang="en-US" sz="1600" i="1" baseline="-25000" dirty="0" err="1" smtClean="0">
                <a:solidFill>
                  <a:srgbClr val="000000"/>
                </a:solidFill>
                <a:latin typeface="Myriad Pro" pitchFamily="34" charset="0"/>
                <a:ea typeface="ＭＳ Ｐゴシック" pitchFamily="34" charset="-128"/>
              </a:rPr>
              <a:t>p</a:t>
            </a:r>
            <a:endParaRPr lang="en-US" sz="1600" i="1" dirty="0">
              <a:latin typeface="Myriad Pro" pitchFamily="34" charset="0"/>
              <a:ea typeface="ＭＳ Ｐゴシック" pitchFamily="34" charset="-128"/>
            </a:endParaRPr>
          </a:p>
        </p:txBody>
      </p:sp>
      <p:sp>
        <p:nvSpPr>
          <p:cNvPr id="551944" name="Rectangle 13"/>
          <p:cNvSpPr>
            <a:spLocks noChangeArrowheads="1"/>
          </p:cNvSpPr>
          <p:nvPr/>
        </p:nvSpPr>
        <p:spPr bwMode="auto">
          <a:xfrm>
            <a:off x="1014413" y="3619500"/>
            <a:ext cx="21159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600" i="1" dirty="0" smtClean="0">
                <a:solidFill>
                  <a:srgbClr val="000000"/>
                </a:solidFill>
                <a:latin typeface="Myriad Pro" pitchFamily="34" charset="0"/>
                <a:ea typeface="ＭＳ Ｐゴシック" pitchFamily="34" charset="-128"/>
              </a:rPr>
              <a:t>P</a:t>
            </a:r>
            <a:r>
              <a:rPr lang="en-US" sz="1600" baseline="-25000" dirty="0" smtClean="0">
                <a:solidFill>
                  <a:srgbClr val="000000"/>
                </a:solidFill>
                <a:latin typeface="Myriad Pro" pitchFamily="34" charset="0"/>
                <a:ea typeface="ＭＳ Ｐゴシック" pitchFamily="34" charset="-128"/>
              </a:rPr>
              <a:t>1</a:t>
            </a:r>
            <a:endParaRPr lang="en-US" sz="1600" i="1" dirty="0">
              <a:latin typeface="Myriad Pro" pitchFamily="34" charset="0"/>
              <a:ea typeface="ＭＳ Ｐゴシック" pitchFamily="34" charset="-128"/>
            </a:endParaRPr>
          </a:p>
        </p:txBody>
      </p:sp>
      <p:sp>
        <p:nvSpPr>
          <p:cNvPr id="551945" name="Rectangle 31"/>
          <p:cNvSpPr>
            <a:spLocks noChangeArrowheads="1"/>
          </p:cNvSpPr>
          <p:nvPr/>
        </p:nvSpPr>
        <p:spPr bwMode="auto">
          <a:xfrm>
            <a:off x="4291013" y="3673475"/>
            <a:ext cx="21159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600" i="1" dirty="0" smtClean="0">
                <a:solidFill>
                  <a:srgbClr val="000000"/>
                </a:solidFill>
                <a:latin typeface="Myriad Pro" pitchFamily="34" charset="0"/>
                <a:ea typeface="ＭＳ Ｐゴシック" pitchFamily="34" charset="-128"/>
              </a:rPr>
              <a:t>E</a:t>
            </a:r>
            <a:r>
              <a:rPr lang="en-US" sz="1600" baseline="-25000" dirty="0" smtClean="0">
                <a:solidFill>
                  <a:srgbClr val="000000"/>
                </a:solidFill>
                <a:latin typeface="Myriad Pro" pitchFamily="34" charset="0"/>
                <a:ea typeface="ＭＳ Ｐゴシック" pitchFamily="34" charset="-128"/>
              </a:rPr>
              <a:t>1</a:t>
            </a:r>
            <a:endParaRPr lang="en-US" sz="1600" i="1" dirty="0">
              <a:latin typeface="Myriad Pro" pitchFamily="34" charset="0"/>
              <a:ea typeface="ＭＳ Ｐゴシック" pitchFamily="34" charset="-128"/>
            </a:endParaRPr>
          </a:p>
        </p:txBody>
      </p:sp>
      <p:sp>
        <p:nvSpPr>
          <p:cNvPr id="551948" name="Rectangle 41"/>
          <p:cNvSpPr>
            <a:spLocks noChangeArrowheads="1"/>
          </p:cNvSpPr>
          <p:nvPr/>
        </p:nvSpPr>
        <p:spPr bwMode="auto">
          <a:xfrm>
            <a:off x="5653088" y="2362200"/>
            <a:ext cx="631583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600" i="1" dirty="0" smtClean="0">
                <a:solidFill>
                  <a:srgbClr val="000000"/>
                </a:solidFill>
                <a:latin typeface="Myriad Pro" pitchFamily="34" charset="0"/>
                <a:ea typeface="ＭＳ Ｐゴシック" pitchFamily="34" charset="-128"/>
              </a:rPr>
              <a:t>SRAS</a:t>
            </a:r>
            <a:r>
              <a:rPr lang="en-US" sz="1600" i="1" baseline="-25000" dirty="0" smtClean="0">
                <a:solidFill>
                  <a:srgbClr val="000000"/>
                </a:solidFill>
                <a:latin typeface="Myriad Pro" pitchFamily="34" charset="0"/>
                <a:ea typeface="ＭＳ Ｐゴシック" pitchFamily="34" charset="-128"/>
              </a:rPr>
              <a:t>1</a:t>
            </a:r>
            <a:endParaRPr lang="en-US" sz="1600" i="1" dirty="0">
              <a:latin typeface="Myriad Pro" pitchFamily="34" charset="0"/>
              <a:ea typeface="ＭＳ Ｐゴシック" pitchFamily="34" charset="-128"/>
            </a:endParaRPr>
          </a:p>
        </p:txBody>
      </p:sp>
      <p:sp>
        <p:nvSpPr>
          <p:cNvPr id="551952" name="Rectangle 49"/>
          <p:cNvSpPr>
            <a:spLocks noChangeArrowheads="1"/>
          </p:cNvSpPr>
          <p:nvPr/>
        </p:nvSpPr>
        <p:spPr bwMode="auto">
          <a:xfrm>
            <a:off x="3910013" y="2225675"/>
            <a:ext cx="53380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600" i="1" dirty="0" err="1" smtClean="0">
                <a:solidFill>
                  <a:srgbClr val="000000"/>
                </a:solidFill>
                <a:latin typeface="Myriad Pro" pitchFamily="34" charset="0"/>
                <a:ea typeface="ＭＳ Ｐゴシック" pitchFamily="34" charset="-128"/>
              </a:rPr>
              <a:t>LRAS</a:t>
            </a:r>
            <a:endParaRPr lang="en-US" sz="1600" i="1" dirty="0">
              <a:latin typeface="Myriad Pro" pitchFamily="34" charset="0"/>
              <a:ea typeface="ＭＳ Ｐゴシック" pitchFamily="34" charset="-128"/>
            </a:endParaRPr>
          </a:p>
        </p:txBody>
      </p:sp>
      <p:sp>
        <p:nvSpPr>
          <p:cNvPr id="551955" name="Rectangle 52"/>
          <p:cNvSpPr>
            <a:spLocks noChangeArrowheads="1"/>
          </p:cNvSpPr>
          <p:nvPr/>
        </p:nvSpPr>
        <p:spPr bwMode="auto">
          <a:xfrm>
            <a:off x="5410200" y="5051425"/>
            <a:ext cx="359073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600" i="1" dirty="0" smtClean="0">
                <a:solidFill>
                  <a:srgbClr val="000000"/>
                </a:solidFill>
                <a:latin typeface="Myriad Pro" pitchFamily="34" charset="0"/>
                <a:ea typeface="ＭＳ Ｐゴシック" pitchFamily="34" charset="-128"/>
              </a:rPr>
              <a:t>AD</a:t>
            </a:r>
            <a:r>
              <a:rPr lang="en-US" sz="1600" baseline="-25000" dirty="0" smtClean="0">
                <a:solidFill>
                  <a:srgbClr val="000000"/>
                </a:solidFill>
                <a:latin typeface="Myriad Pro" pitchFamily="34" charset="0"/>
                <a:ea typeface="ＭＳ Ｐゴシック" pitchFamily="34" charset="-128"/>
              </a:rPr>
              <a:t>1</a:t>
            </a:r>
            <a:endParaRPr lang="en-US" sz="1600" i="1" dirty="0">
              <a:latin typeface="Myriad Pro" pitchFamily="34" charset="0"/>
              <a:ea typeface="ＭＳ Ｐゴシック" pitchFamily="34" charset="-128"/>
            </a:endParaRPr>
          </a:p>
        </p:txBody>
      </p:sp>
      <p:sp>
        <p:nvSpPr>
          <p:cNvPr id="551957" name="Line 63"/>
          <p:cNvSpPr>
            <a:spLocks noChangeShapeType="1"/>
          </p:cNvSpPr>
          <p:nvPr/>
        </p:nvSpPr>
        <p:spPr bwMode="auto">
          <a:xfrm>
            <a:off x="4135438" y="2489200"/>
            <a:ext cx="1587" cy="3459162"/>
          </a:xfrm>
          <a:prstGeom prst="line">
            <a:avLst/>
          </a:prstGeom>
          <a:noFill/>
          <a:ln w="38100">
            <a:solidFill>
              <a:srgbClr val="F79448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1958" name="Line 64"/>
          <p:cNvSpPr>
            <a:spLocks noChangeShapeType="1"/>
          </p:cNvSpPr>
          <p:nvPr/>
        </p:nvSpPr>
        <p:spPr bwMode="auto">
          <a:xfrm flipH="1" flipV="1">
            <a:off x="2894013" y="2528887"/>
            <a:ext cx="2532062" cy="2566988"/>
          </a:xfrm>
          <a:prstGeom prst="line">
            <a:avLst/>
          </a:prstGeom>
          <a:noFill/>
          <a:ln w="38100">
            <a:solidFill>
              <a:srgbClr val="AEC5E7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1960" name="Oval 68"/>
          <p:cNvSpPr>
            <a:spLocks noChangeArrowheads="1"/>
          </p:cNvSpPr>
          <p:nvPr/>
        </p:nvSpPr>
        <p:spPr bwMode="auto">
          <a:xfrm>
            <a:off x="4083050" y="3727450"/>
            <a:ext cx="106363" cy="112712"/>
          </a:xfrm>
          <a:prstGeom prst="ellipse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sz="1600">
              <a:latin typeface="Myriad Pro" pitchFamily="34" charset="0"/>
              <a:ea typeface="ＭＳ Ｐゴシック" pitchFamily="34" charset="-128"/>
            </a:endParaRPr>
          </a:p>
        </p:txBody>
      </p:sp>
      <p:sp>
        <p:nvSpPr>
          <p:cNvPr id="551961" name="Oval 70"/>
          <p:cNvSpPr>
            <a:spLocks noChangeArrowheads="1"/>
          </p:cNvSpPr>
          <p:nvPr/>
        </p:nvSpPr>
        <p:spPr bwMode="auto">
          <a:xfrm>
            <a:off x="4083050" y="4953000"/>
            <a:ext cx="106363" cy="109537"/>
          </a:xfrm>
          <a:prstGeom prst="ellipse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sz="1600">
              <a:latin typeface="Myriad Pro" pitchFamily="34" charset="0"/>
              <a:ea typeface="ＭＳ Ｐゴシック" pitchFamily="34" charset="-128"/>
            </a:endParaRPr>
          </a:p>
        </p:txBody>
      </p:sp>
      <p:sp>
        <p:nvSpPr>
          <p:cNvPr id="551962" name="Freeform 76"/>
          <p:cNvSpPr>
            <a:spLocks/>
          </p:cNvSpPr>
          <p:nvPr/>
        </p:nvSpPr>
        <p:spPr bwMode="auto">
          <a:xfrm>
            <a:off x="1290638" y="1095375"/>
            <a:ext cx="6837362" cy="4852987"/>
          </a:xfrm>
          <a:custGeom>
            <a:avLst/>
            <a:gdLst>
              <a:gd name="T0" fmla="*/ 6838066 w 3031"/>
              <a:gd name="T1" fmla="*/ 4853066 h 2072"/>
              <a:gd name="T2" fmla="*/ 0 w 3031"/>
              <a:gd name="T3" fmla="*/ 4853066 h 2072"/>
              <a:gd name="T4" fmla="*/ 0 w 3031"/>
              <a:gd name="T5" fmla="*/ 0 h 2072"/>
              <a:gd name="T6" fmla="*/ 0 60000 65536"/>
              <a:gd name="T7" fmla="*/ 0 60000 65536"/>
              <a:gd name="T8" fmla="*/ 0 60000 65536"/>
              <a:gd name="T9" fmla="*/ 0 w 3031"/>
              <a:gd name="T10" fmla="*/ 0 h 2072"/>
              <a:gd name="T11" fmla="*/ 3031 w 3031"/>
              <a:gd name="T12" fmla="*/ 2072 h 207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031" h="2072">
                <a:moveTo>
                  <a:pt x="3031" y="2072"/>
                </a:moveTo>
                <a:lnTo>
                  <a:pt x="0" y="2072"/>
                </a:lnTo>
                <a:lnTo>
                  <a:pt x="0" y="0"/>
                </a:lnTo>
              </a:path>
            </a:pathLst>
          </a:custGeom>
          <a:noFill/>
          <a:ln w="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sz="1400">
              <a:latin typeface="Calibri" pitchFamily="34" charset="0"/>
              <a:ea typeface="ＭＳ Ｐゴシック" pitchFamily="34" charset="-128"/>
            </a:endParaRPr>
          </a:p>
        </p:txBody>
      </p:sp>
      <p:sp>
        <p:nvSpPr>
          <p:cNvPr id="551963" name="Line 168"/>
          <p:cNvSpPr>
            <a:spLocks noChangeShapeType="1"/>
          </p:cNvSpPr>
          <p:nvPr/>
        </p:nvSpPr>
        <p:spPr bwMode="auto">
          <a:xfrm>
            <a:off x="3549650" y="4225924"/>
            <a:ext cx="530225" cy="561975"/>
          </a:xfrm>
          <a:prstGeom prst="line">
            <a:avLst/>
          </a:prstGeom>
          <a:noFill/>
          <a:ln w="2857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1964" name="Line 186"/>
          <p:cNvSpPr>
            <a:spLocks noChangeShapeType="1"/>
          </p:cNvSpPr>
          <p:nvPr/>
        </p:nvSpPr>
        <p:spPr bwMode="auto">
          <a:xfrm>
            <a:off x="4237038" y="6208712"/>
            <a:ext cx="288925" cy="1588"/>
          </a:xfrm>
          <a:prstGeom prst="line">
            <a:avLst/>
          </a:prstGeom>
          <a:noFill/>
          <a:ln w="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1965" name="Freeform 187"/>
          <p:cNvSpPr>
            <a:spLocks/>
          </p:cNvSpPr>
          <p:nvPr/>
        </p:nvSpPr>
        <p:spPr bwMode="auto">
          <a:xfrm>
            <a:off x="4572000" y="6019800"/>
            <a:ext cx="990600" cy="609600"/>
          </a:xfrm>
          <a:custGeom>
            <a:avLst/>
            <a:gdLst>
              <a:gd name="T0" fmla="*/ 825712 w 155"/>
              <a:gd name="T1" fmla="*/ 436154 h 98"/>
              <a:gd name="T2" fmla="*/ 735150 w 155"/>
              <a:gd name="T3" fmla="*/ 541052 h 98"/>
              <a:gd name="T4" fmla="*/ 90562 w 155"/>
              <a:gd name="T5" fmla="*/ 541052 h 98"/>
              <a:gd name="T6" fmla="*/ 0 w 155"/>
              <a:gd name="T7" fmla="*/ 436154 h 98"/>
              <a:gd name="T8" fmla="*/ 0 w 155"/>
              <a:gd name="T9" fmla="*/ 104898 h 98"/>
              <a:gd name="T10" fmla="*/ 90562 w 155"/>
              <a:gd name="T11" fmla="*/ 0 h 98"/>
              <a:gd name="T12" fmla="*/ 735150 w 155"/>
              <a:gd name="T13" fmla="*/ 0 h 98"/>
              <a:gd name="T14" fmla="*/ 825712 w 155"/>
              <a:gd name="T15" fmla="*/ 104898 h 98"/>
              <a:gd name="T16" fmla="*/ 825712 w 155"/>
              <a:gd name="T17" fmla="*/ 436154 h 98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155"/>
              <a:gd name="T28" fmla="*/ 0 h 98"/>
              <a:gd name="T29" fmla="*/ 155 w 155"/>
              <a:gd name="T30" fmla="*/ 98 h 98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155" h="98">
                <a:moveTo>
                  <a:pt x="155" y="79"/>
                </a:moveTo>
                <a:cubicBezTo>
                  <a:pt x="155" y="89"/>
                  <a:pt x="147" y="98"/>
                  <a:pt x="138" y="98"/>
                </a:cubicBezTo>
                <a:cubicBezTo>
                  <a:pt x="17" y="98"/>
                  <a:pt x="17" y="98"/>
                  <a:pt x="17" y="98"/>
                </a:cubicBezTo>
                <a:cubicBezTo>
                  <a:pt x="7" y="98"/>
                  <a:pt x="0" y="89"/>
                  <a:pt x="0" y="79"/>
                </a:cubicBezTo>
                <a:cubicBezTo>
                  <a:pt x="0" y="19"/>
                  <a:pt x="0" y="19"/>
                  <a:pt x="0" y="19"/>
                </a:cubicBezTo>
                <a:cubicBezTo>
                  <a:pt x="0" y="8"/>
                  <a:pt x="7" y="0"/>
                  <a:pt x="17" y="0"/>
                </a:cubicBezTo>
                <a:cubicBezTo>
                  <a:pt x="138" y="0"/>
                  <a:pt x="138" y="0"/>
                  <a:pt x="138" y="0"/>
                </a:cubicBezTo>
                <a:cubicBezTo>
                  <a:pt x="147" y="0"/>
                  <a:pt x="155" y="8"/>
                  <a:pt x="155" y="19"/>
                </a:cubicBezTo>
                <a:lnTo>
                  <a:pt x="155" y="79"/>
                </a:lnTo>
                <a:close/>
              </a:path>
            </a:pathLst>
          </a:custGeom>
          <a:solidFill>
            <a:srgbClr val="D7E2E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sz="1600">
              <a:latin typeface="Myriad Pro" pitchFamily="34" charset="0"/>
              <a:ea typeface="ＭＳ Ｐゴシック" pitchFamily="34" charset="-128"/>
            </a:endParaRPr>
          </a:p>
        </p:txBody>
      </p:sp>
      <p:sp>
        <p:nvSpPr>
          <p:cNvPr id="551966" name="Rectangle 30"/>
          <p:cNvSpPr>
            <a:spLocks noChangeArrowheads="1"/>
          </p:cNvSpPr>
          <p:nvPr/>
        </p:nvSpPr>
        <p:spPr bwMode="auto">
          <a:xfrm>
            <a:off x="7391400" y="6096000"/>
            <a:ext cx="14478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800" b="1">
                <a:latin typeface="Myriad Pro" pitchFamily="34" charset="0"/>
                <a:ea typeface="ＭＳ Ｐゴシック" pitchFamily="34" charset="-128"/>
              </a:rPr>
              <a:t>Real GDP</a:t>
            </a:r>
          </a:p>
        </p:txBody>
      </p:sp>
      <p:sp>
        <p:nvSpPr>
          <p:cNvPr id="551967" name="Rectangle 31"/>
          <p:cNvSpPr>
            <a:spLocks noChangeArrowheads="1"/>
          </p:cNvSpPr>
          <p:nvPr/>
        </p:nvSpPr>
        <p:spPr bwMode="auto">
          <a:xfrm>
            <a:off x="0" y="1331912"/>
            <a:ext cx="15240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800" b="1">
                <a:latin typeface="Myriad Pro" pitchFamily="34" charset="0"/>
                <a:ea typeface="ＭＳ Ｐゴシック" pitchFamily="34" charset="-128"/>
              </a:rPr>
              <a:t>Aggregate price level</a:t>
            </a:r>
          </a:p>
        </p:txBody>
      </p:sp>
      <p:sp>
        <p:nvSpPr>
          <p:cNvPr id="551968" name="Rectangle 32"/>
          <p:cNvSpPr>
            <a:spLocks noChangeArrowheads="1"/>
          </p:cNvSpPr>
          <p:nvPr/>
        </p:nvSpPr>
        <p:spPr bwMode="auto">
          <a:xfrm>
            <a:off x="4572000" y="6019800"/>
            <a:ext cx="1219200" cy="58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600" i="1">
                <a:latin typeface="Myriad Pro" pitchFamily="34" charset="0"/>
                <a:ea typeface="ＭＳ Ｐゴシック" pitchFamily="34" charset="-128"/>
              </a:rPr>
              <a:t>Potential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600" i="1">
                <a:latin typeface="Myriad Pro" pitchFamily="34" charset="0"/>
                <a:ea typeface="ＭＳ Ｐゴシック" pitchFamily="34" charset="-128"/>
              </a:rPr>
              <a:t>output</a:t>
            </a:r>
          </a:p>
        </p:txBody>
      </p:sp>
      <p:sp>
        <p:nvSpPr>
          <p:cNvPr id="551969" name="Freeform 169"/>
          <p:cNvSpPr>
            <a:spLocks/>
          </p:cNvSpPr>
          <p:nvPr/>
        </p:nvSpPr>
        <p:spPr bwMode="auto">
          <a:xfrm>
            <a:off x="3978805" y="4674659"/>
            <a:ext cx="144462" cy="147637"/>
          </a:xfrm>
          <a:custGeom>
            <a:avLst/>
            <a:gdLst>
              <a:gd name="T0" fmla="*/ 53477 w 27"/>
              <a:gd name="T1" fmla="*/ 54652 h 27"/>
              <a:gd name="T2" fmla="*/ 64172 w 27"/>
              <a:gd name="T3" fmla="*/ 0 h 27"/>
              <a:gd name="T4" fmla="*/ 64172 w 27"/>
              <a:gd name="T5" fmla="*/ 0 h 27"/>
              <a:gd name="T6" fmla="*/ 96258 w 27"/>
              <a:gd name="T7" fmla="*/ 76513 h 27"/>
              <a:gd name="T8" fmla="*/ 144387 w 27"/>
              <a:gd name="T9" fmla="*/ 147560 h 27"/>
              <a:gd name="T10" fmla="*/ 74867 w 27"/>
              <a:gd name="T11" fmla="*/ 103839 h 27"/>
              <a:gd name="T12" fmla="*/ 0 w 27"/>
              <a:gd name="T13" fmla="*/ 71047 h 27"/>
              <a:gd name="T14" fmla="*/ 0 w 27"/>
              <a:gd name="T15" fmla="*/ 65582 h 27"/>
              <a:gd name="T16" fmla="*/ 53477 w 27"/>
              <a:gd name="T17" fmla="*/ 54652 h 27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27"/>
              <a:gd name="T28" fmla="*/ 0 h 27"/>
              <a:gd name="T29" fmla="*/ 27 w 27"/>
              <a:gd name="T30" fmla="*/ 27 h 27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27" h="27">
                <a:moveTo>
                  <a:pt x="10" y="10"/>
                </a:moveTo>
                <a:cubicBezTo>
                  <a:pt x="12" y="0"/>
                  <a:pt x="12" y="0"/>
                  <a:pt x="12" y="0"/>
                </a:cubicBezTo>
                <a:cubicBezTo>
                  <a:pt x="12" y="0"/>
                  <a:pt x="12" y="0"/>
                  <a:pt x="12" y="0"/>
                </a:cubicBezTo>
                <a:cubicBezTo>
                  <a:pt x="18" y="14"/>
                  <a:pt x="18" y="14"/>
                  <a:pt x="18" y="14"/>
                </a:cubicBezTo>
                <a:cubicBezTo>
                  <a:pt x="21" y="18"/>
                  <a:pt x="24" y="22"/>
                  <a:pt x="27" y="27"/>
                </a:cubicBezTo>
                <a:cubicBezTo>
                  <a:pt x="22" y="24"/>
                  <a:pt x="18" y="21"/>
                  <a:pt x="14" y="19"/>
                </a:cubicBezTo>
                <a:cubicBezTo>
                  <a:pt x="0" y="13"/>
                  <a:pt x="0" y="13"/>
                  <a:pt x="0" y="13"/>
                </a:cubicBezTo>
                <a:cubicBezTo>
                  <a:pt x="0" y="12"/>
                  <a:pt x="0" y="12"/>
                  <a:pt x="0" y="12"/>
                </a:cubicBezTo>
                <a:lnTo>
                  <a:pt x="10" y="1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sz="1600">
              <a:latin typeface="Myriad Pro" pitchFamily="34" charset="0"/>
              <a:ea typeface="ＭＳ Ｐゴシック" pitchFamily="34" charset="-128"/>
            </a:endParaRPr>
          </a:p>
        </p:txBody>
      </p:sp>
      <p:sp>
        <p:nvSpPr>
          <p:cNvPr id="551970" name="Freeform 170"/>
          <p:cNvSpPr>
            <a:spLocks/>
          </p:cNvSpPr>
          <p:nvPr/>
        </p:nvSpPr>
        <p:spPr bwMode="auto">
          <a:xfrm>
            <a:off x="3810000" y="4495800"/>
            <a:ext cx="144463" cy="142875"/>
          </a:xfrm>
          <a:custGeom>
            <a:avLst/>
            <a:gdLst>
              <a:gd name="T0" fmla="*/ 53477 w 27"/>
              <a:gd name="T1" fmla="*/ 54952 h 26"/>
              <a:gd name="T2" fmla="*/ 64172 w 27"/>
              <a:gd name="T3" fmla="*/ 0 h 26"/>
              <a:gd name="T4" fmla="*/ 69520 w 27"/>
              <a:gd name="T5" fmla="*/ 0 h 26"/>
              <a:gd name="T6" fmla="*/ 101606 w 27"/>
              <a:gd name="T7" fmla="*/ 76933 h 26"/>
              <a:gd name="T8" fmla="*/ 144387 w 27"/>
              <a:gd name="T9" fmla="*/ 142876 h 26"/>
              <a:gd name="T10" fmla="*/ 74867 w 27"/>
              <a:gd name="T11" fmla="*/ 98914 h 26"/>
              <a:gd name="T12" fmla="*/ 0 w 27"/>
              <a:gd name="T13" fmla="*/ 71438 h 26"/>
              <a:gd name="T14" fmla="*/ 0 w 27"/>
              <a:gd name="T15" fmla="*/ 65943 h 26"/>
              <a:gd name="T16" fmla="*/ 53477 w 27"/>
              <a:gd name="T17" fmla="*/ 54952 h 2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27"/>
              <a:gd name="T28" fmla="*/ 0 h 26"/>
              <a:gd name="T29" fmla="*/ 27 w 27"/>
              <a:gd name="T30" fmla="*/ 26 h 2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27" h="26">
                <a:moveTo>
                  <a:pt x="10" y="10"/>
                </a:moveTo>
                <a:cubicBezTo>
                  <a:pt x="12" y="0"/>
                  <a:pt x="12" y="0"/>
                  <a:pt x="12" y="0"/>
                </a:cubicBezTo>
                <a:cubicBezTo>
                  <a:pt x="13" y="0"/>
                  <a:pt x="13" y="0"/>
                  <a:pt x="13" y="0"/>
                </a:cubicBezTo>
                <a:cubicBezTo>
                  <a:pt x="19" y="14"/>
                  <a:pt x="19" y="14"/>
                  <a:pt x="19" y="14"/>
                </a:cubicBezTo>
                <a:cubicBezTo>
                  <a:pt x="21" y="18"/>
                  <a:pt x="24" y="22"/>
                  <a:pt x="27" y="26"/>
                </a:cubicBezTo>
                <a:cubicBezTo>
                  <a:pt x="23" y="24"/>
                  <a:pt x="18" y="21"/>
                  <a:pt x="14" y="18"/>
                </a:cubicBezTo>
                <a:cubicBezTo>
                  <a:pt x="0" y="13"/>
                  <a:pt x="0" y="13"/>
                  <a:pt x="0" y="13"/>
                </a:cubicBezTo>
                <a:cubicBezTo>
                  <a:pt x="0" y="12"/>
                  <a:pt x="0" y="12"/>
                  <a:pt x="0" y="12"/>
                </a:cubicBezTo>
                <a:lnTo>
                  <a:pt x="10" y="1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sz="1600">
              <a:latin typeface="Myriad Pro" pitchFamily="34" charset="0"/>
              <a:ea typeface="ＭＳ Ｐゴシック" pitchFamily="34" charset="-128"/>
            </a:endParaRPr>
          </a:p>
        </p:txBody>
      </p:sp>
      <p:sp>
        <p:nvSpPr>
          <p:cNvPr id="551971" name="Freeform 171"/>
          <p:cNvSpPr>
            <a:spLocks/>
          </p:cNvSpPr>
          <p:nvPr/>
        </p:nvSpPr>
        <p:spPr bwMode="auto">
          <a:xfrm>
            <a:off x="3625850" y="4302125"/>
            <a:ext cx="141288" cy="149225"/>
          </a:xfrm>
          <a:custGeom>
            <a:avLst/>
            <a:gdLst>
              <a:gd name="T0" fmla="*/ 52641 w 27"/>
              <a:gd name="T1" fmla="*/ 55519 h 27"/>
              <a:gd name="T2" fmla="*/ 63169 w 27"/>
              <a:gd name="T3" fmla="*/ 0 h 27"/>
              <a:gd name="T4" fmla="*/ 63169 w 27"/>
              <a:gd name="T5" fmla="*/ 0 h 27"/>
              <a:gd name="T6" fmla="*/ 100018 w 27"/>
              <a:gd name="T7" fmla="*/ 77727 h 27"/>
              <a:gd name="T8" fmla="*/ 142131 w 27"/>
              <a:gd name="T9" fmla="*/ 149902 h 27"/>
              <a:gd name="T10" fmla="*/ 73698 w 27"/>
              <a:gd name="T11" fmla="*/ 105487 h 27"/>
              <a:gd name="T12" fmla="*/ 0 w 27"/>
              <a:gd name="T13" fmla="*/ 72175 h 27"/>
              <a:gd name="T14" fmla="*/ 0 w 27"/>
              <a:gd name="T15" fmla="*/ 72175 h 27"/>
              <a:gd name="T16" fmla="*/ 52641 w 27"/>
              <a:gd name="T17" fmla="*/ 55519 h 27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27"/>
              <a:gd name="T28" fmla="*/ 0 h 27"/>
              <a:gd name="T29" fmla="*/ 27 w 27"/>
              <a:gd name="T30" fmla="*/ 27 h 27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27" h="27">
                <a:moveTo>
                  <a:pt x="10" y="10"/>
                </a:moveTo>
                <a:cubicBezTo>
                  <a:pt x="12" y="0"/>
                  <a:pt x="12" y="0"/>
                  <a:pt x="12" y="0"/>
                </a:cubicBezTo>
                <a:cubicBezTo>
                  <a:pt x="12" y="0"/>
                  <a:pt x="12" y="0"/>
                  <a:pt x="12" y="0"/>
                </a:cubicBezTo>
                <a:cubicBezTo>
                  <a:pt x="19" y="14"/>
                  <a:pt x="19" y="14"/>
                  <a:pt x="19" y="14"/>
                </a:cubicBezTo>
                <a:cubicBezTo>
                  <a:pt x="21" y="18"/>
                  <a:pt x="24" y="23"/>
                  <a:pt x="27" y="27"/>
                </a:cubicBezTo>
                <a:cubicBezTo>
                  <a:pt x="23" y="24"/>
                  <a:pt x="18" y="21"/>
                  <a:pt x="14" y="19"/>
                </a:cubicBezTo>
                <a:cubicBezTo>
                  <a:pt x="0" y="13"/>
                  <a:pt x="0" y="13"/>
                  <a:pt x="0" y="13"/>
                </a:cubicBezTo>
                <a:cubicBezTo>
                  <a:pt x="0" y="13"/>
                  <a:pt x="0" y="13"/>
                  <a:pt x="0" y="13"/>
                </a:cubicBezTo>
                <a:lnTo>
                  <a:pt x="10" y="1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sz="1600">
              <a:latin typeface="Myriad Pro" pitchFamily="34" charset="0"/>
              <a:ea typeface="ＭＳ Ｐゴシック" pitchFamily="34" charset="-128"/>
            </a:endParaRPr>
          </a:p>
        </p:txBody>
      </p:sp>
      <p:sp>
        <p:nvSpPr>
          <p:cNvPr id="551972" name="Freeform 79"/>
          <p:cNvSpPr>
            <a:spLocks/>
          </p:cNvSpPr>
          <p:nvPr/>
        </p:nvSpPr>
        <p:spPr bwMode="auto">
          <a:xfrm>
            <a:off x="6172200" y="4114800"/>
            <a:ext cx="2590800" cy="1673225"/>
          </a:xfrm>
          <a:custGeom>
            <a:avLst/>
            <a:gdLst>
              <a:gd name="T0" fmla="*/ 2077816 w 390"/>
              <a:gd name="T1" fmla="*/ 1255722 h 246"/>
              <a:gd name="T2" fmla="*/ 1987245 w 390"/>
              <a:gd name="T3" fmla="*/ 1360827 h 246"/>
              <a:gd name="T4" fmla="*/ 90571 w 390"/>
              <a:gd name="T5" fmla="*/ 1360827 h 246"/>
              <a:gd name="T6" fmla="*/ 0 w 390"/>
              <a:gd name="T7" fmla="*/ 1255722 h 246"/>
              <a:gd name="T8" fmla="*/ 0 w 390"/>
              <a:gd name="T9" fmla="*/ 105105 h 246"/>
              <a:gd name="T10" fmla="*/ 90571 w 390"/>
              <a:gd name="T11" fmla="*/ 0 h 246"/>
              <a:gd name="T12" fmla="*/ 1987245 w 390"/>
              <a:gd name="T13" fmla="*/ 0 h 246"/>
              <a:gd name="T14" fmla="*/ 2077816 w 390"/>
              <a:gd name="T15" fmla="*/ 105105 h 246"/>
              <a:gd name="T16" fmla="*/ 2077816 w 390"/>
              <a:gd name="T17" fmla="*/ 1255722 h 24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390"/>
              <a:gd name="T28" fmla="*/ 0 h 246"/>
              <a:gd name="T29" fmla="*/ 390 w 390"/>
              <a:gd name="T30" fmla="*/ 246 h 24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390" h="246">
                <a:moveTo>
                  <a:pt x="390" y="227"/>
                </a:moveTo>
                <a:cubicBezTo>
                  <a:pt x="390" y="237"/>
                  <a:pt x="383" y="246"/>
                  <a:pt x="373" y="246"/>
                </a:cubicBezTo>
                <a:cubicBezTo>
                  <a:pt x="17" y="246"/>
                  <a:pt x="17" y="246"/>
                  <a:pt x="17" y="246"/>
                </a:cubicBezTo>
                <a:cubicBezTo>
                  <a:pt x="8" y="246"/>
                  <a:pt x="0" y="237"/>
                  <a:pt x="0" y="227"/>
                </a:cubicBezTo>
                <a:cubicBezTo>
                  <a:pt x="0" y="19"/>
                  <a:pt x="0" y="19"/>
                  <a:pt x="0" y="19"/>
                </a:cubicBezTo>
                <a:cubicBezTo>
                  <a:pt x="0" y="8"/>
                  <a:pt x="8" y="0"/>
                  <a:pt x="17" y="0"/>
                </a:cubicBezTo>
                <a:cubicBezTo>
                  <a:pt x="373" y="0"/>
                  <a:pt x="373" y="0"/>
                  <a:pt x="373" y="0"/>
                </a:cubicBezTo>
                <a:cubicBezTo>
                  <a:pt x="383" y="0"/>
                  <a:pt x="390" y="8"/>
                  <a:pt x="390" y="19"/>
                </a:cubicBezTo>
                <a:lnTo>
                  <a:pt x="390" y="227"/>
                </a:lnTo>
                <a:close/>
              </a:path>
            </a:pathLst>
          </a:custGeom>
          <a:solidFill>
            <a:srgbClr val="D7E2E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sz="1400">
              <a:latin typeface="Calibri" pitchFamily="34" charset="0"/>
              <a:ea typeface="ＭＳ Ｐゴシック" pitchFamily="34" charset="-128"/>
            </a:endParaRPr>
          </a:p>
        </p:txBody>
      </p:sp>
      <p:sp>
        <p:nvSpPr>
          <p:cNvPr id="551973" name="Rectangle 33"/>
          <p:cNvSpPr>
            <a:spLocks noChangeArrowheads="1"/>
          </p:cNvSpPr>
          <p:nvPr/>
        </p:nvSpPr>
        <p:spPr bwMode="auto">
          <a:xfrm>
            <a:off x="4291013" y="4900612"/>
            <a:ext cx="21159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600" i="1" dirty="0" smtClean="0">
                <a:solidFill>
                  <a:srgbClr val="000000"/>
                </a:solidFill>
                <a:latin typeface="Myriad Pro" pitchFamily="34" charset="0"/>
                <a:ea typeface="ＭＳ Ｐゴシック" pitchFamily="34" charset="-128"/>
              </a:rPr>
              <a:t>E</a:t>
            </a:r>
            <a:r>
              <a:rPr lang="en-US" sz="1600" baseline="-25000" dirty="0" smtClean="0">
                <a:solidFill>
                  <a:srgbClr val="000000"/>
                </a:solidFill>
                <a:latin typeface="Myriad Pro" pitchFamily="34" charset="0"/>
                <a:ea typeface="ＭＳ Ｐゴシック" pitchFamily="34" charset="-128"/>
              </a:rPr>
              <a:t>3</a:t>
            </a:r>
            <a:endParaRPr lang="en-US" sz="1600" i="1" dirty="0">
              <a:latin typeface="Myriad Pro" pitchFamily="34" charset="0"/>
              <a:ea typeface="ＭＳ Ｐゴシック" pitchFamily="34" charset="-128"/>
            </a:endParaRPr>
          </a:p>
        </p:txBody>
      </p:sp>
      <p:sp>
        <p:nvSpPr>
          <p:cNvPr id="551975" name="Rectangle 37"/>
          <p:cNvSpPr>
            <a:spLocks noChangeArrowheads="1"/>
          </p:cNvSpPr>
          <p:nvPr/>
        </p:nvSpPr>
        <p:spPr bwMode="auto">
          <a:xfrm>
            <a:off x="990600" y="4876800"/>
            <a:ext cx="21159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600" i="1" dirty="0" smtClean="0">
                <a:solidFill>
                  <a:srgbClr val="000000"/>
                </a:solidFill>
                <a:latin typeface="Myriad Pro" pitchFamily="34" charset="0"/>
                <a:ea typeface="ＭＳ Ｐゴシック" pitchFamily="34" charset="-128"/>
              </a:rPr>
              <a:t>P</a:t>
            </a:r>
            <a:r>
              <a:rPr lang="en-US" sz="1600" baseline="-25000" dirty="0" smtClean="0">
                <a:solidFill>
                  <a:srgbClr val="000000"/>
                </a:solidFill>
                <a:latin typeface="Myriad Pro" pitchFamily="34" charset="0"/>
                <a:ea typeface="ＭＳ Ｐゴシック" pitchFamily="34" charset="-128"/>
              </a:rPr>
              <a:t>3</a:t>
            </a:r>
            <a:endParaRPr lang="en-US" sz="1600" i="1" dirty="0">
              <a:latin typeface="Myriad Pro" pitchFamily="34" charset="0"/>
              <a:ea typeface="ＭＳ Ｐゴシック" pitchFamily="34" charset="-128"/>
            </a:endParaRPr>
          </a:p>
        </p:txBody>
      </p:sp>
      <p:sp>
        <p:nvSpPr>
          <p:cNvPr id="551977" name="Rectangle 45"/>
          <p:cNvSpPr>
            <a:spLocks noChangeArrowheads="1"/>
          </p:cNvSpPr>
          <p:nvPr/>
        </p:nvSpPr>
        <p:spPr bwMode="auto">
          <a:xfrm>
            <a:off x="6589713" y="2959100"/>
            <a:ext cx="631583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600" i="1" dirty="0" smtClean="0">
                <a:solidFill>
                  <a:srgbClr val="000000"/>
                </a:solidFill>
                <a:latin typeface="Myriad Pro" pitchFamily="34" charset="0"/>
                <a:ea typeface="ＭＳ Ｐゴシック" pitchFamily="34" charset="-128"/>
              </a:rPr>
              <a:t>SRAS</a:t>
            </a:r>
            <a:r>
              <a:rPr lang="en-US" sz="1600" baseline="-25000" dirty="0" smtClean="0">
                <a:solidFill>
                  <a:srgbClr val="000000"/>
                </a:solidFill>
                <a:latin typeface="Myriad Pro" pitchFamily="34" charset="0"/>
                <a:ea typeface="ＭＳ Ｐゴシック" pitchFamily="34" charset="-128"/>
              </a:rPr>
              <a:t>2</a:t>
            </a:r>
            <a:endParaRPr lang="en-US" sz="1600" i="1" dirty="0">
              <a:latin typeface="Myriad Pro" pitchFamily="34" charset="0"/>
              <a:ea typeface="ＭＳ Ｐゴシック" pitchFamily="34" charset="-128"/>
            </a:endParaRPr>
          </a:p>
        </p:txBody>
      </p:sp>
      <p:sp>
        <p:nvSpPr>
          <p:cNvPr id="551981" name="Rectangle 45"/>
          <p:cNvSpPr>
            <a:spLocks noChangeArrowheads="1"/>
          </p:cNvSpPr>
          <p:nvPr/>
        </p:nvSpPr>
        <p:spPr bwMode="auto">
          <a:xfrm>
            <a:off x="6248400" y="4191000"/>
            <a:ext cx="2514600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600" i="1" dirty="0">
                <a:latin typeface="Myriad Pro" pitchFamily="34" charset="0"/>
                <a:ea typeface="ＭＳ Ｐゴシック" pitchFamily="34" charset="-128"/>
              </a:rPr>
              <a:t>3. …</a:t>
            </a:r>
            <a:r>
              <a:rPr lang="en-US" sz="1600" b="1" i="1" dirty="0">
                <a:solidFill>
                  <a:srgbClr val="FF0000"/>
                </a:solidFill>
                <a:latin typeface="Myriad Pro" pitchFamily="34" charset="0"/>
                <a:ea typeface="ＭＳ Ｐゴシック" pitchFamily="34" charset="-128"/>
              </a:rPr>
              <a:t>until </a:t>
            </a:r>
            <a:r>
              <a:rPr lang="en-US" sz="1600" b="1" i="1" dirty="0" smtClean="0">
                <a:solidFill>
                  <a:srgbClr val="FF0000"/>
                </a:solidFill>
                <a:latin typeface="Myriad Pro" pitchFamily="34" charset="0"/>
                <a:ea typeface="ＭＳ Ｐゴシック" pitchFamily="34" charset="-128"/>
              </a:rPr>
              <a:t>a</a:t>
            </a:r>
            <a:r>
              <a:rPr lang="en-US" sz="1600" b="1" i="1" dirty="0">
                <a:solidFill>
                  <a:srgbClr val="FF0000"/>
                </a:solidFill>
                <a:latin typeface="Myriad Pro" pitchFamily="34" charset="0"/>
                <a:ea typeface="ＭＳ Ｐゴシック" pitchFamily="34" charset="-128"/>
              </a:rPr>
              <a:t> </a:t>
            </a:r>
            <a:r>
              <a:rPr lang="en-US" sz="1600" b="1" i="1" dirty="0" smtClean="0">
                <a:solidFill>
                  <a:srgbClr val="FF0000"/>
                </a:solidFill>
                <a:latin typeface="Myriad Pro" pitchFamily="34" charset="0"/>
                <a:ea typeface="ＭＳ Ｐゴシック" pitchFamily="34" charset="-128"/>
              </a:rPr>
              <a:t>fall </a:t>
            </a:r>
            <a:r>
              <a:rPr lang="en-US" sz="1600" b="1" i="1" dirty="0">
                <a:solidFill>
                  <a:srgbClr val="FF0000"/>
                </a:solidFill>
                <a:latin typeface="Myriad Pro" pitchFamily="34" charset="0"/>
                <a:ea typeface="ＭＳ Ｐゴシック" pitchFamily="34" charset="-128"/>
              </a:rPr>
              <a:t>in nominal </a:t>
            </a:r>
            <a:r>
              <a:rPr lang="en-US" sz="1600" b="1" i="1" dirty="0" smtClean="0">
                <a:solidFill>
                  <a:srgbClr val="FF0000"/>
                </a:solidFill>
                <a:latin typeface="Myriad Pro" pitchFamily="34" charset="0"/>
                <a:ea typeface="ＭＳ Ｐゴシック" pitchFamily="34" charset="-128"/>
              </a:rPr>
              <a:t>wages</a:t>
            </a:r>
            <a:r>
              <a:rPr lang="en-US" sz="1600" i="1" dirty="0" smtClean="0">
                <a:latin typeface="Myriad Pro" pitchFamily="34" charset="0"/>
                <a:ea typeface="ＭＳ Ｐゴシック" pitchFamily="34" charset="-128"/>
              </a:rPr>
              <a:t> in </a:t>
            </a:r>
            <a:r>
              <a:rPr lang="en-US" sz="1600" i="1" dirty="0">
                <a:latin typeface="Myriad Pro" pitchFamily="34" charset="0"/>
                <a:ea typeface="ＭＳ Ｐゴシック" pitchFamily="34" charset="-128"/>
              </a:rPr>
              <a:t>the long run </a:t>
            </a:r>
            <a:r>
              <a:rPr lang="en-US" sz="1600" i="1" dirty="0" smtClean="0">
                <a:latin typeface="Myriad Pro" pitchFamily="34" charset="0"/>
                <a:ea typeface="ＭＳ Ｐゴシック" pitchFamily="34" charset="-128"/>
              </a:rPr>
              <a:t>increases short-run </a:t>
            </a:r>
            <a:r>
              <a:rPr lang="en-US" sz="1600" i="1" dirty="0">
                <a:latin typeface="Myriad Pro" pitchFamily="34" charset="0"/>
                <a:ea typeface="ＭＳ Ｐゴシック" pitchFamily="34" charset="-128"/>
              </a:rPr>
              <a:t>aggregate </a:t>
            </a:r>
            <a:r>
              <a:rPr lang="en-US" sz="1600" i="1" dirty="0" smtClean="0">
                <a:latin typeface="Myriad Pro" pitchFamily="34" charset="0"/>
                <a:ea typeface="ＭＳ Ｐゴシック" pitchFamily="34" charset="-128"/>
              </a:rPr>
              <a:t>supply and </a:t>
            </a:r>
            <a:r>
              <a:rPr lang="en-US" sz="1600" i="1" dirty="0">
                <a:latin typeface="Myriad Pro" pitchFamily="34" charset="0"/>
                <a:ea typeface="ＭＳ Ｐゴシック" pitchFamily="34" charset="-128"/>
              </a:rPr>
              <a:t>moves the </a:t>
            </a:r>
            <a:r>
              <a:rPr lang="en-US" sz="1600" i="1" dirty="0" smtClean="0">
                <a:latin typeface="Myriad Pro" pitchFamily="34" charset="0"/>
                <a:ea typeface="ＭＳ Ｐゴシック" pitchFamily="34" charset="-128"/>
              </a:rPr>
              <a:t>economy back </a:t>
            </a:r>
            <a:r>
              <a:rPr lang="en-US" sz="1600" i="1" dirty="0">
                <a:latin typeface="Myriad Pro" pitchFamily="34" charset="0"/>
                <a:ea typeface="ＭＳ Ｐゴシック" pitchFamily="34" charset="-128"/>
              </a:rPr>
              <a:t>to potential output.</a:t>
            </a:r>
          </a:p>
        </p:txBody>
      </p:sp>
      <p:sp>
        <p:nvSpPr>
          <p:cNvPr id="551983" name="Line 78"/>
          <p:cNvSpPr>
            <a:spLocks noChangeShapeType="1"/>
          </p:cNvSpPr>
          <p:nvPr/>
        </p:nvSpPr>
        <p:spPr bwMode="auto">
          <a:xfrm flipH="1" flipV="1">
            <a:off x="3473450" y="2357437"/>
            <a:ext cx="315913" cy="1527175"/>
          </a:xfrm>
          <a:prstGeom prst="line">
            <a:avLst/>
          </a:prstGeom>
          <a:noFill/>
          <a:ln w="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1984" name="Freeform 126"/>
          <p:cNvSpPr>
            <a:spLocks/>
          </p:cNvSpPr>
          <p:nvPr/>
        </p:nvSpPr>
        <p:spPr bwMode="auto">
          <a:xfrm>
            <a:off x="1447800" y="1143000"/>
            <a:ext cx="3152774" cy="1077218"/>
          </a:xfrm>
          <a:custGeom>
            <a:avLst/>
            <a:gdLst>
              <a:gd name="T0" fmla="*/ 2120680 w 398"/>
              <a:gd name="T1" fmla="*/ 1028563 h 205"/>
              <a:gd name="T2" fmla="*/ 2030098 w 398"/>
              <a:gd name="T3" fmla="*/ 1133631 h 205"/>
              <a:gd name="T4" fmla="*/ 90582 w 398"/>
              <a:gd name="T5" fmla="*/ 1133631 h 205"/>
              <a:gd name="T6" fmla="*/ 0 w 398"/>
              <a:gd name="T7" fmla="*/ 1028563 h 205"/>
              <a:gd name="T8" fmla="*/ 0 w 398"/>
              <a:gd name="T9" fmla="*/ 105068 h 205"/>
              <a:gd name="T10" fmla="*/ 90582 w 398"/>
              <a:gd name="T11" fmla="*/ 0 h 205"/>
              <a:gd name="T12" fmla="*/ 2030098 w 398"/>
              <a:gd name="T13" fmla="*/ 0 h 205"/>
              <a:gd name="T14" fmla="*/ 2120680 w 398"/>
              <a:gd name="T15" fmla="*/ 105068 h 205"/>
              <a:gd name="T16" fmla="*/ 2120680 w 398"/>
              <a:gd name="T17" fmla="*/ 1028563 h 205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398"/>
              <a:gd name="T28" fmla="*/ 0 h 205"/>
              <a:gd name="T29" fmla="*/ 398 w 398"/>
              <a:gd name="T30" fmla="*/ 205 h 205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398" h="205">
                <a:moveTo>
                  <a:pt x="398" y="186"/>
                </a:moveTo>
                <a:cubicBezTo>
                  <a:pt x="398" y="196"/>
                  <a:pt x="391" y="205"/>
                  <a:pt x="381" y="205"/>
                </a:cubicBezTo>
                <a:cubicBezTo>
                  <a:pt x="17" y="205"/>
                  <a:pt x="17" y="205"/>
                  <a:pt x="17" y="205"/>
                </a:cubicBezTo>
                <a:cubicBezTo>
                  <a:pt x="7" y="205"/>
                  <a:pt x="0" y="196"/>
                  <a:pt x="0" y="186"/>
                </a:cubicBezTo>
                <a:cubicBezTo>
                  <a:pt x="0" y="19"/>
                  <a:pt x="0" y="19"/>
                  <a:pt x="0" y="19"/>
                </a:cubicBezTo>
                <a:cubicBezTo>
                  <a:pt x="0" y="9"/>
                  <a:pt x="7" y="0"/>
                  <a:pt x="17" y="0"/>
                </a:cubicBezTo>
                <a:cubicBezTo>
                  <a:pt x="381" y="0"/>
                  <a:pt x="381" y="0"/>
                  <a:pt x="381" y="0"/>
                </a:cubicBezTo>
                <a:cubicBezTo>
                  <a:pt x="391" y="0"/>
                  <a:pt x="398" y="9"/>
                  <a:pt x="398" y="19"/>
                </a:cubicBezTo>
                <a:lnTo>
                  <a:pt x="398" y="186"/>
                </a:lnTo>
                <a:close/>
              </a:path>
            </a:pathLst>
          </a:custGeom>
          <a:solidFill>
            <a:srgbClr val="D7E2E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sz="1400">
              <a:latin typeface="Calibri" pitchFamily="34" charset="0"/>
              <a:ea typeface="ＭＳ Ｐゴシック" pitchFamily="34" charset="-128"/>
            </a:endParaRPr>
          </a:p>
        </p:txBody>
      </p:sp>
      <p:sp>
        <p:nvSpPr>
          <p:cNvPr id="551985" name="Rectangle 49"/>
          <p:cNvSpPr>
            <a:spLocks noChangeArrowheads="1"/>
          </p:cNvSpPr>
          <p:nvPr/>
        </p:nvSpPr>
        <p:spPr bwMode="auto">
          <a:xfrm>
            <a:off x="1447799" y="1143000"/>
            <a:ext cx="3152775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600" i="1" dirty="0">
                <a:latin typeface="Myriad Pro" pitchFamily="34" charset="0"/>
                <a:ea typeface="ＭＳ Ｐゴシック" pitchFamily="34" charset="-128"/>
              </a:rPr>
              <a:t>2. …reduces </a:t>
            </a:r>
            <a:r>
              <a:rPr lang="en-US" sz="1600" i="1" dirty="0" smtClean="0">
                <a:latin typeface="Myriad Pro" pitchFamily="34" charset="0"/>
                <a:ea typeface="ＭＳ Ｐゴシック" pitchFamily="34" charset="-128"/>
              </a:rPr>
              <a:t>the aggregate</a:t>
            </a:r>
            <a:r>
              <a:rPr lang="en-US" sz="1600" i="1" dirty="0">
                <a:latin typeface="Myriad Pro" pitchFamily="34" charset="0"/>
                <a:ea typeface="ＭＳ Ｐゴシック" pitchFamily="34" charset="-128"/>
              </a:rPr>
              <a:t> </a:t>
            </a:r>
            <a:r>
              <a:rPr lang="en-US" sz="1600" i="1" dirty="0" smtClean="0">
                <a:latin typeface="Myriad Pro" pitchFamily="34" charset="0"/>
                <a:ea typeface="ＭＳ Ｐゴシック" pitchFamily="34" charset="-128"/>
              </a:rPr>
              <a:t>price </a:t>
            </a:r>
            <a:r>
              <a:rPr lang="en-US" sz="1600" i="1" dirty="0">
                <a:latin typeface="Myriad Pro" pitchFamily="34" charset="0"/>
                <a:ea typeface="ＭＳ Ｐゴシック" pitchFamily="34" charset="-128"/>
              </a:rPr>
              <a:t>level and </a:t>
            </a:r>
            <a:r>
              <a:rPr lang="en-US" sz="1600" i="1" dirty="0" smtClean="0">
                <a:latin typeface="Myriad Pro" pitchFamily="34" charset="0"/>
                <a:ea typeface="ＭＳ Ｐゴシック" pitchFamily="34" charset="-128"/>
              </a:rPr>
              <a:t>aggregate output and </a:t>
            </a:r>
            <a:r>
              <a:rPr lang="en-US" sz="1600" i="1" dirty="0">
                <a:latin typeface="Myriad Pro" pitchFamily="34" charset="0"/>
                <a:ea typeface="ＭＳ Ｐゴシック" pitchFamily="34" charset="-128"/>
              </a:rPr>
              <a:t>leads to </a:t>
            </a:r>
            <a:r>
              <a:rPr lang="en-US" sz="1600" i="1" dirty="0" smtClean="0">
                <a:latin typeface="Myriad Pro" pitchFamily="34" charset="0"/>
                <a:ea typeface="ＭＳ Ｐゴシック" pitchFamily="34" charset="-128"/>
              </a:rPr>
              <a:t>higher unemployment </a:t>
            </a:r>
            <a:r>
              <a:rPr lang="en-US" sz="1600" i="1" dirty="0">
                <a:latin typeface="Myriad Pro" pitchFamily="34" charset="0"/>
                <a:ea typeface="ＭＳ Ｐゴシック" pitchFamily="34" charset="-128"/>
              </a:rPr>
              <a:t>in </a:t>
            </a:r>
            <a:r>
              <a:rPr lang="en-US" sz="1600" i="1" dirty="0" smtClean="0">
                <a:latin typeface="Myriad Pro" pitchFamily="34" charset="0"/>
                <a:ea typeface="ＭＳ Ｐゴシック" pitchFamily="34" charset="-128"/>
              </a:rPr>
              <a:t>the short</a:t>
            </a:r>
            <a:r>
              <a:rPr lang="en-US" sz="1600" i="1" dirty="0">
                <a:latin typeface="Myriad Pro" pitchFamily="34" charset="0"/>
                <a:ea typeface="ＭＳ Ｐゴシック" pitchFamily="34" charset="-128"/>
              </a:rPr>
              <a:t> </a:t>
            </a:r>
            <a:r>
              <a:rPr lang="en-US" sz="1600" i="1" dirty="0" smtClean="0">
                <a:latin typeface="Myriad Pro" pitchFamily="34" charset="0"/>
                <a:ea typeface="ＭＳ Ｐゴシック" pitchFamily="34" charset="-128"/>
              </a:rPr>
              <a:t>run</a:t>
            </a:r>
            <a:r>
              <a:rPr lang="en-US" sz="1600" i="1" dirty="0">
                <a:latin typeface="Myriad Pro" pitchFamily="34" charset="0"/>
                <a:ea typeface="ＭＳ Ｐゴシック" pitchFamily="34" charset="-128"/>
              </a:rPr>
              <a:t>…</a:t>
            </a:r>
          </a:p>
        </p:txBody>
      </p:sp>
      <p:sp>
        <p:nvSpPr>
          <p:cNvPr id="551986" name="Rectangle 54"/>
          <p:cNvSpPr>
            <a:spLocks noChangeArrowheads="1"/>
          </p:cNvSpPr>
          <p:nvPr/>
        </p:nvSpPr>
        <p:spPr bwMode="auto">
          <a:xfrm>
            <a:off x="4600575" y="5437187"/>
            <a:ext cx="359073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600" i="1" dirty="0" smtClean="0">
                <a:solidFill>
                  <a:srgbClr val="000000"/>
                </a:solidFill>
                <a:latin typeface="Myriad Pro" pitchFamily="34" charset="0"/>
                <a:ea typeface="ＭＳ Ｐゴシック" pitchFamily="34" charset="-128"/>
              </a:rPr>
              <a:t>AD</a:t>
            </a:r>
            <a:r>
              <a:rPr lang="en-US" sz="1600" baseline="-25000" dirty="0" smtClean="0">
                <a:solidFill>
                  <a:srgbClr val="000000"/>
                </a:solidFill>
                <a:latin typeface="Myriad Pro" pitchFamily="34" charset="0"/>
                <a:ea typeface="ＭＳ Ｐゴシック" pitchFamily="34" charset="-128"/>
              </a:rPr>
              <a:t>2</a:t>
            </a:r>
            <a:endParaRPr lang="en-US" sz="1600" i="1" dirty="0">
              <a:latin typeface="Myriad Pro" pitchFamily="34" charset="0"/>
              <a:ea typeface="ＭＳ Ｐゴシック" pitchFamily="34" charset="-128"/>
            </a:endParaRPr>
          </a:p>
        </p:txBody>
      </p:sp>
      <p:sp>
        <p:nvSpPr>
          <p:cNvPr id="551988" name="Freeform 56"/>
          <p:cNvSpPr>
            <a:spLocks/>
          </p:cNvSpPr>
          <p:nvPr/>
        </p:nvSpPr>
        <p:spPr bwMode="auto">
          <a:xfrm>
            <a:off x="2743199" y="6477000"/>
            <a:ext cx="1782763" cy="381000"/>
          </a:xfrm>
          <a:custGeom>
            <a:avLst/>
            <a:gdLst>
              <a:gd name="T0" fmla="*/ 1369419 w 257"/>
              <a:gd name="T1" fmla="*/ 203732 h 57"/>
              <a:gd name="T2" fmla="*/ 1278835 w 257"/>
              <a:gd name="T3" fmla="*/ 313857 h 57"/>
              <a:gd name="T4" fmla="*/ 90584 w 257"/>
              <a:gd name="T5" fmla="*/ 313857 h 57"/>
              <a:gd name="T6" fmla="*/ 0 w 257"/>
              <a:gd name="T7" fmla="*/ 203732 h 57"/>
              <a:gd name="T8" fmla="*/ 0 w 257"/>
              <a:gd name="T9" fmla="*/ 104619 h 57"/>
              <a:gd name="T10" fmla="*/ 90584 w 257"/>
              <a:gd name="T11" fmla="*/ 0 h 57"/>
              <a:gd name="T12" fmla="*/ 1278835 w 257"/>
              <a:gd name="T13" fmla="*/ 0 h 57"/>
              <a:gd name="T14" fmla="*/ 1369419 w 257"/>
              <a:gd name="T15" fmla="*/ 104619 h 57"/>
              <a:gd name="T16" fmla="*/ 1369419 w 257"/>
              <a:gd name="T17" fmla="*/ 203732 h 57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257"/>
              <a:gd name="T28" fmla="*/ 0 h 57"/>
              <a:gd name="T29" fmla="*/ 257 w 257"/>
              <a:gd name="T30" fmla="*/ 57 h 57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257" h="57">
                <a:moveTo>
                  <a:pt x="257" y="37"/>
                </a:moveTo>
                <a:cubicBezTo>
                  <a:pt x="257" y="48"/>
                  <a:pt x="249" y="57"/>
                  <a:pt x="240" y="57"/>
                </a:cubicBezTo>
                <a:cubicBezTo>
                  <a:pt x="17" y="57"/>
                  <a:pt x="17" y="57"/>
                  <a:pt x="17" y="57"/>
                </a:cubicBezTo>
                <a:cubicBezTo>
                  <a:pt x="7" y="57"/>
                  <a:pt x="0" y="48"/>
                  <a:pt x="0" y="37"/>
                </a:cubicBezTo>
                <a:cubicBezTo>
                  <a:pt x="0" y="19"/>
                  <a:pt x="0" y="19"/>
                  <a:pt x="0" y="19"/>
                </a:cubicBezTo>
                <a:cubicBezTo>
                  <a:pt x="0" y="9"/>
                  <a:pt x="7" y="0"/>
                  <a:pt x="17" y="0"/>
                </a:cubicBezTo>
                <a:cubicBezTo>
                  <a:pt x="240" y="0"/>
                  <a:pt x="240" y="0"/>
                  <a:pt x="240" y="0"/>
                </a:cubicBezTo>
                <a:cubicBezTo>
                  <a:pt x="249" y="0"/>
                  <a:pt x="257" y="9"/>
                  <a:pt x="257" y="19"/>
                </a:cubicBezTo>
                <a:lnTo>
                  <a:pt x="257" y="37"/>
                </a:lnTo>
                <a:close/>
              </a:path>
            </a:pathLst>
          </a:custGeom>
          <a:solidFill>
            <a:srgbClr val="D7E2E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sz="1600">
              <a:latin typeface="Myriad Pro" pitchFamily="34" charset="0"/>
              <a:ea typeface="ＭＳ Ｐゴシック" pitchFamily="34" charset="-128"/>
            </a:endParaRPr>
          </a:p>
        </p:txBody>
      </p:sp>
      <p:sp>
        <p:nvSpPr>
          <p:cNvPr id="551989" name="Rectangle 53"/>
          <p:cNvSpPr>
            <a:spLocks noChangeArrowheads="1"/>
          </p:cNvSpPr>
          <p:nvPr/>
        </p:nvSpPr>
        <p:spPr bwMode="auto">
          <a:xfrm>
            <a:off x="2743200" y="6477000"/>
            <a:ext cx="1589088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600" i="1" dirty="0">
                <a:latin typeface="Myriad Pro" pitchFamily="34" charset="0"/>
                <a:ea typeface="ＭＳ Ｐゴシック" pitchFamily="34" charset="-128"/>
              </a:rPr>
              <a:t>Recessionary gap</a:t>
            </a:r>
          </a:p>
        </p:txBody>
      </p:sp>
      <p:sp>
        <p:nvSpPr>
          <p:cNvPr id="551990" name="Line 54"/>
          <p:cNvSpPr>
            <a:spLocks noChangeShapeType="1"/>
          </p:cNvSpPr>
          <p:nvPr/>
        </p:nvSpPr>
        <p:spPr bwMode="auto">
          <a:xfrm flipH="1">
            <a:off x="1295400" y="4267200"/>
            <a:ext cx="2049463" cy="1587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1992" name="Rectangle 10"/>
          <p:cNvSpPr>
            <a:spLocks noChangeArrowheads="1"/>
          </p:cNvSpPr>
          <p:nvPr/>
        </p:nvSpPr>
        <p:spPr bwMode="auto">
          <a:xfrm>
            <a:off x="3325427" y="5957872"/>
            <a:ext cx="23872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600" i="1" dirty="0" smtClean="0">
                <a:solidFill>
                  <a:srgbClr val="000000"/>
                </a:solidFill>
                <a:latin typeface="Myriad Pro" pitchFamily="34" charset="0"/>
                <a:ea typeface="ＭＳ Ｐゴシック" pitchFamily="34" charset="-128"/>
              </a:rPr>
              <a:t>Ye</a:t>
            </a:r>
            <a:endParaRPr lang="en-US" sz="1600" i="1" dirty="0">
              <a:latin typeface="Myriad Pro" pitchFamily="34" charset="0"/>
              <a:ea typeface="ＭＳ Ｐゴシック" pitchFamily="34" charset="-128"/>
            </a:endParaRPr>
          </a:p>
        </p:txBody>
      </p:sp>
      <p:sp>
        <p:nvSpPr>
          <p:cNvPr id="551993" name="Freeform 75"/>
          <p:cNvSpPr>
            <a:spLocks/>
          </p:cNvSpPr>
          <p:nvPr/>
        </p:nvSpPr>
        <p:spPr bwMode="auto">
          <a:xfrm>
            <a:off x="3411538" y="6261100"/>
            <a:ext cx="723900" cy="139700"/>
          </a:xfrm>
          <a:custGeom>
            <a:avLst/>
            <a:gdLst>
              <a:gd name="T0" fmla="*/ 0 w 136"/>
              <a:gd name="T1" fmla="*/ 0 h 25"/>
              <a:gd name="T2" fmla="*/ 63899 w 136"/>
              <a:gd name="T3" fmla="*/ 82915 h 25"/>
              <a:gd name="T4" fmla="*/ 319496 w 136"/>
              <a:gd name="T5" fmla="*/ 82915 h 25"/>
              <a:gd name="T6" fmla="*/ 362095 w 136"/>
              <a:gd name="T7" fmla="*/ 138191 h 25"/>
              <a:gd name="T8" fmla="*/ 404694 w 136"/>
              <a:gd name="T9" fmla="*/ 82915 h 25"/>
              <a:gd name="T10" fmla="*/ 660291 w 136"/>
              <a:gd name="T11" fmla="*/ 82915 h 25"/>
              <a:gd name="T12" fmla="*/ 724190 w 136"/>
              <a:gd name="T13" fmla="*/ 0 h 25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36"/>
              <a:gd name="T22" fmla="*/ 0 h 25"/>
              <a:gd name="T23" fmla="*/ 136 w 136"/>
              <a:gd name="T24" fmla="*/ 25 h 25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36" h="25">
                <a:moveTo>
                  <a:pt x="0" y="0"/>
                </a:moveTo>
                <a:cubicBezTo>
                  <a:pt x="0" y="10"/>
                  <a:pt x="2" y="15"/>
                  <a:pt x="12" y="15"/>
                </a:cubicBezTo>
                <a:cubicBezTo>
                  <a:pt x="14" y="15"/>
                  <a:pt x="59" y="15"/>
                  <a:pt x="60" y="15"/>
                </a:cubicBezTo>
                <a:cubicBezTo>
                  <a:pt x="63" y="15"/>
                  <a:pt x="68" y="17"/>
                  <a:pt x="68" y="25"/>
                </a:cubicBezTo>
                <a:cubicBezTo>
                  <a:pt x="68" y="17"/>
                  <a:pt x="73" y="15"/>
                  <a:pt x="76" y="15"/>
                </a:cubicBezTo>
                <a:cubicBezTo>
                  <a:pt x="77" y="15"/>
                  <a:pt x="122" y="15"/>
                  <a:pt x="124" y="15"/>
                </a:cubicBezTo>
                <a:cubicBezTo>
                  <a:pt x="134" y="15"/>
                  <a:pt x="136" y="10"/>
                  <a:pt x="136" y="0"/>
                </a:cubicBezTo>
              </a:path>
            </a:pathLst>
          </a:custGeom>
          <a:noFill/>
          <a:ln w="15">
            <a:solidFill>
              <a:srgbClr val="6D6F7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sz="1600">
              <a:latin typeface="Myriad Pro" pitchFamily="34" charset="0"/>
              <a:ea typeface="ＭＳ Ｐゴシック" pitchFamily="34" charset="-128"/>
            </a:endParaRPr>
          </a:p>
        </p:txBody>
      </p:sp>
      <p:sp>
        <p:nvSpPr>
          <p:cNvPr id="551994" name="Freeform 173"/>
          <p:cNvSpPr>
            <a:spLocks/>
          </p:cNvSpPr>
          <p:nvPr/>
        </p:nvSpPr>
        <p:spPr bwMode="auto">
          <a:xfrm>
            <a:off x="1371600" y="3886200"/>
            <a:ext cx="1143000" cy="1065212"/>
          </a:xfrm>
          <a:custGeom>
            <a:avLst/>
            <a:gdLst>
              <a:gd name="T0" fmla="*/ 1342346 w 252"/>
              <a:gd name="T1" fmla="*/ 609158 h 129"/>
              <a:gd name="T2" fmla="*/ 1251791 w 252"/>
              <a:gd name="T3" fmla="*/ 714376 h 129"/>
              <a:gd name="T4" fmla="*/ 95882 w 252"/>
              <a:gd name="T5" fmla="*/ 714376 h 129"/>
              <a:gd name="T6" fmla="*/ 0 w 252"/>
              <a:gd name="T7" fmla="*/ 609158 h 129"/>
              <a:gd name="T8" fmla="*/ 0 w 252"/>
              <a:gd name="T9" fmla="*/ 105218 h 129"/>
              <a:gd name="T10" fmla="*/ 95882 w 252"/>
              <a:gd name="T11" fmla="*/ 0 h 129"/>
              <a:gd name="T12" fmla="*/ 1251791 w 252"/>
              <a:gd name="T13" fmla="*/ 0 h 129"/>
              <a:gd name="T14" fmla="*/ 1342346 w 252"/>
              <a:gd name="T15" fmla="*/ 105218 h 129"/>
              <a:gd name="T16" fmla="*/ 1342346 w 252"/>
              <a:gd name="T17" fmla="*/ 609158 h 129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252"/>
              <a:gd name="T28" fmla="*/ 0 h 129"/>
              <a:gd name="T29" fmla="*/ 252 w 252"/>
              <a:gd name="T30" fmla="*/ 129 h 129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252" h="129">
                <a:moveTo>
                  <a:pt x="252" y="110"/>
                </a:moveTo>
                <a:cubicBezTo>
                  <a:pt x="252" y="121"/>
                  <a:pt x="244" y="129"/>
                  <a:pt x="235" y="129"/>
                </a:cubicBezTo>
                <a:cubicBezTo>
                  <a:pt x="18" y="129"/>
                  <a:pt x="18" y="129"/>
                  <a:pt x="18" y="129"/>
                </a:cubicBezTo>
                <a:cubicBezTo>
                  <a:pt x="8" y="129"/>
                  <a:pt x="0" y="121"/>
                  <a:pt x="0" y="110"/>
                </a:cubicBezTo>
                <a:cubicBezTo>
                  <a:pt x="0" y="19"/>
                  <a:pt x="0" y="19"/>
                  <a:pt x="0" y="19"/>
                </a:cubicBezTo>
                <a:cubicBezTo>
                  <a:pt x="0" y="9"/>
                  <a:pt x="8" y="0"/>
                  <a:pt x="18" y="0"/>
                </a:cubicBezTo>
                <a:cubicBezTo>
                  <a:pt x="235" y="0"/>
                  <a:pt x="235" y="0"/>
                  <a:pt x="235" y="0"/>
                </a:cubicBezTo>
                <a:cubicBezTo>
                  <a:pt x="244" y="0"/>
                  <a:pt x="252" y="9"/>
                  <a:pt x="252" y="19"/>
                </a:cubicBezTo>
                <a:lnTo>
                  <a:pt x="252" y="110"/>
                </a:lnTo>
                <a:close/>
              </a:path>
            </a:pathLst>
          </a:custGeom>
          <a:solidFill>
            <a:srgbClr val="D7E2E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sz="1600">
              <a:latin typeface="Myriad Pro" pitchFamily="34" charset="0"/>
              <a:ea typeface="ＭＳ Ｐゴシック" pitchFamily="34" charset="-128"/>
            </a:endParaRPr>
          </a:p>
        </p:txBody>
      </p:sp>
      <p:sp>
        <p:nvSpPr>
          <p:cNvPr id="551995" name="Line 164"/>
          <p:cNvSpPr>
            <a:spLocks noChangeShapeType="1"/>
          </p:cNvSpPr>
          <p:nvPr/>
        </p:nvSpPr>
        <p:spPr bwMode="auto">
          <a:xfrm flipH="1">
            <a:off x="3473450" y="3738562"/>
            <a:ext cx="528638" cy="349250"/>
          </a:xfrm>
          <a:prstGeom prst="line">
            <a:avLst/>
          </a:prstGeom>
          <a:noFill/>
          <a:ln w="2857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1996" name="Freeform 165"/>
          <p:cNvSpPr>
            <a:spLocks/>
          </p:cNvSpPr>
          <p:nvPr/>
        </p:nvSpPr>
        <p:spPr bwMode="auto">
          <a:xfrm>
            <a:off x="3379788" y="4027487"/>
            <a:ext cx="160337" cy="127000"/>
          </a:xfrm>
          <a:custGeom>
            <a:avLst/>
            <a:gdLst>
              <a:gd name="T0" fmla="*/ 106787 w 30"/>
              <a:gd name="T1" fmla="*/ 54991 h 23"/>
              <a:gd name="T2" fmla="*/ 160180 w 30"/>
              <a:gd name="T3" fmla="*/ 82487 h 23"/>
              <a:gd name="T4" fmla="*/ 154841 w 30"/>
              <a:gd name="T5" fmla="*/ 82487 h 23"/>
              <a:gd name="T6" fmla="*/ 74751 w 30"/>
              <a:gd name="T7" fmla="*/ 98984 h 23"/>
              <a:gd name="T8" fmla="*/ 0 w 30"/>
              <a:gd name="T9" fmla="*/ 126480 h 23"/>
              <a:gd name="T10" fmla="*/ 58733 w 30"/>
              <a:gd name="T11" fmla="*/ 65990 h 23"/>
              <a:gd name="T12" fmla="*/ 106787 w 30"/>
              <a:gd name="T13" fmla="*/ 0 h 23"/>
              <a:gd name="T14" fmla="*/ 106787 w 30"/>
              <a:gd name="T15" fmla="*/ 0 h 23"/>
              <a:gd name="T16" fmla="*/ 106787 w 30"/>
              <a:gd name="T17" fmla="*/ 54991 h 23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30"/>
              <a:gd name="T28" fmla="*/ 0 h 23"/>
              <a:gd name="T29" fmla="*/ 30 w 30"/>
              <a:gd name="T30" fmla="*/ 23 h 23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30" h="23">
                <a:moveTo>
                  <a:pt x="20" y="10"/>
                </a:moveTo>
                <a:cubicBezTo>
                  <a:pt x="30" y="15"/>
                  <a:pt x="30" y="15"/>
                  <a:pt x="30" y="15"/>
                </a:cubicBezTo>
                <a:cubicBezTo>
                  <a:pt x="29" y="15"/>
                  <a:pt x="29" y="15"/>
                  <a:pt x="29" y="15"/>
                </a:cubicBezTo>
                <a:cubicBezTo>
                  <a:pt x="14" y="18"/>
                  <a:pt x="14" y="18"/>
                  <a:pt x="14" y="18"/>
                </a:cubicBezTo>
                <a:cubicBezTo>
                  <a:pt x="10" y="19"/>
                  <a:pt x="5" y="21"/>
                  <a:pt x="0" y="23"/>
                </a:cubicBezTo>
                <a:cubicBezTo>
                  <a:pt x="4" y="19"/>
                  <a:pt x="7" y="16"/>
                  <a:pt x="11" y="12"/>
                </a:cubicBezTo>
                <a:cubicBezTo>
                  <a:pt x="20" y="0"/>
                  <a:pt x="20" y="0"/>
                  <a:pt x="20" y="0"/>
                </a:cubicBezTo>
                <a:cubicBezTo>
                  <a:pt x="20" y="0"/>
                  <a:pt x="20" y="0"/>
                  <a:pt x="20" y="0"/>
                </a:cubicBezTo>
                <a:lnTo>
                  <a:pt x="20" y="1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sz="1600">
              <a:latin typeface="Myriad Pro" pitchFamily="34" charset="0"/>
              <a:ea typeface="ＭＳ Ｐゴシック" pitchFamily="34" charset="-128"/>
            </a:endParaRPr>
          </a:p>
        </p:txBody>
      </p:sp>
      <p:sp>
        <p:nvSpPr>
          <p:cNvPr id="551997" name="Freeform 166"/>
          <p:cNvSpPr>
            <a:spLocks/>
          </p:cNvSpPr>
          <p:nvPr/>
        </p:nvSpPr>
        <p:spPr bwMode="auto">
          <a:xfrm>
            <a:off x="3563938" y="3905250"/>
            <a:ext cx="160337" cy="127000"/>
          </a:xfrm>
          <a:custGeom>
            <a:avLst/>
            <a:gdLst>
              <a:gd name="T0" fmla="*/ 112126 w 30"/>
              <a:gd name="T1" fmla="*/ 54991 h 23"/>
              <a:gd name="T2" fmla="*/ 160180 w 30"/>
              <a:gd name="T3" fmla="*/ 76988 h 23"/>
              <a:gd name="T4" fmla="*/ 154841 w 30"/>
              <a:gd name="T5" fmla="*/ 76988 h 23"/>
              <a:gd name="T6" fmla="*/ 80090 w 30"/>
              <a:gd name="T7" fmla="*/ 93485 h 23"/>
              <a:gd name="T8" fmla="*/ 0 w 30"/>
              <a:gd name="T9" fmla="*/ 126480 h 23"/>
              <a:gd name="T10" fmla="*/ 58733 w 30"/>
              <a:gd name="T11" fmla="*/ 65990 h 23"/>
              <a:gd name="T12" fmla="*/ 106787 w 30"/>
              <a:gd name="T13" fmla="*/ 0 h 23"/>
              <a:gd name="T14" fmla="*/ 106787 w 30"/>
              <a:gd name="T15" fmla="*/ 0 h 23"/>
              <a:gd name="T16" fmla="*/ 112126 w 30"/>
              <a:gd name="T17" fmla="*/ 54991 h 23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30"/>
              <a:gd name="T28" fmla="*/ 0 h 23"/>
              <a:gd name="T29" fmla="*/ 30 w 30"/>
              <a:gd name="T30" fmla="*/ 23 h 23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30" h="23">
                <a:moveTo>
                  <a:pt x="21" y="10"/>
                </a:moveTo>
                <a:cubicBezTo>
                  <a:pt x="30" y="14"/>
                  <a:pt x="30" y="14"/>
                  <a:pt x="30" y="14"/>
                </a:cubicBezTo>
                <a:cubicBezTo>
                  <a:pt x="29" y="14"/>
                  <a:pt x="29" y="14"/>
                  <a:pt x="29" y="14"/>
                </a:cubicBezTo>
                <a:cubicBezTo>
                  <a:pt x="15" y="17"/>
                  <a:pt x="15" y="17"/>
                  <a:pt x="15" y="17"/>
                </a:cubicBezTo>
                <a:cubicBezTo>
                  <a:pt x="10" y="19"/>
                  <a:pt x="5" y="21"/>
                  <a:pt x="0" y="23"/>
                </a:cubicBezTo>
                <a:cubicBezTo>
                  <a:pt x="4" y="19"/>
                  <a:pt x="8" y="15"/>
                  <a:pt x="11" y="12"/>
                </a:cubicBezTo>
                <a:cubicBezTo>
                  <a:pt x="20" y="0"/>
                  <a:pt x="20" y="0"/>
                  <a:pt x="20" y="0"/>
                </a:cubicBezTo>
                <a:cubicBezTo>
                  <a:pt x="20" y="0"/>
                  <a:pt x="20" y="0"/>
                  <a:pt x="20" y="0"/>
                </a:cubicBezTo>
                <a:lnTo>
                  <a:pt x="21" y="1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sz="1600">
              <a:latin typeface="Myriad Pro" pitchFamily="34" charset="0"/>
              <a:ea typeface="ＭＳ Ｐゴシック" pitchFamily="34" charset="-128"/>
            </a:endParaRPr>
          </a:p>
        </p:txBody>
      </p:sp>
      <p:sp>
        <p:nvSpPr>
          <p:cNvPr id="551998" name="Freeform 167"/>
          <p:cNvSpPr>
            <a:spLocks/>
          </p:cNvSpPr>
          <p:nvPr/>
        </p:nvSpPr>
        <p:spPr bwMode="auto">
          <a:xfrm>
            <a:off x="3789363" y="3756025"/>
            <a:ext cx="153987" cy="128587"/>
          </a:xfrm>
          <a:custGeom>
            <a:avLst/>
            <a:gdLst>
              <a:gd name="T0" fmla="*/ 105801 w 29"/>
              <a:gd name="T1" fmla="*/ 56010 h 23"/>
              <a:gd name="T2" fmla="*/ 153411 w 29"/>
              <a:gd name="T3" fmla="*/ 84014 h 23"/>
              <a:gd name="T4" fmla="*/ 153411 w 29"/>
              <a:gd name="T5" fmla="*/ 84014 h 23"/>
              <a:gd name="T6" fmla="*/ 74060 w 29"/>
              <a:gd name="T7" fmla="*/ 100817 h 23"/>
              <a:gd name="T8" fmla="*/ 0 w 29"/>
              <a:gd name="T9" fmla="*/ 128822 h 23"/>
              <a:gd name="T10" fmla="*/ 58190 w 29"/>
              <a:gd name="T11" fmla="*/ 67211 h 23"/>
              <a:gd name="T12" fmla="*/ 105801 w 29"/>
              <a:gd name="T13" fmla="*/ 0 h 23"/>
              <a:gd name="T14" fmla="*/ 105801 w 29"/>
              <a:gd name="T15" fmla="*/ 0 h 23"/>
              <a:gd name="T16" fmla="*/ 105801 w 29"/>
              <a:gd name="T17" fmla="*/ 56010 h 23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29"/>
              <a:gd name="T28" fmla="*/ 0 h 23"/>
              <a:gd name="T29" fmla="*/ 29 w 29"/>
              <a:gd name="T30" fmla="*/ 23 h 23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29" h="23">
                <a:moveTo>
                  <a:pt x="20" y="10"/>
                </a:moveTo>
                <a:cubicBezTo>
                  <a:pt x="29" y="15"/>
                  <a:pt x="29" y="15"/>
                  <a:pt x="29" y="15"/>
                </a:cubicBezTo>
                <a:cubicBezTo>
                  <a:pt x="29" y="15"/>
                  <a:pt x="29" y="15"/>
                  <a:pt x="29" y="15"/>
                </a:cubicBezTo>
                <a:cubicBezTo>
                  <a:pt x="14" y="18"/>
                  <a:pt x="14" y="18"/>
                  <a:pt x="14" y="18"/>
                </a:cubicBezTo>
                <a:cubicBezTo>
                  <a:pt x="10" y="19"/>
                  <a:pt x="5" y="21"/>
                  <a:pt x="0" y="23"/>
                </a:cubicBezTo>
                <a:cubicBezTo>
                  <a:pt x="4" y="19"/>
                  <a:pt x="7" y="16"/>
                  <a:pt x="11" y="12"/>
                </a:cubicBezTo>
                <a:cubicBezTo>
                  <a:pt x="20" y="0"/>
                  <a:pt x="20" y="0"/>
                  <a:pt x="20" y="0"/>
                </a:cubicBezTo>
                <a:cubicBezTo>
                  <a:pt x="20" y="0"/>
                  <a:pt x="20" y="0"/>
                  <a:pt x="20" y="0"/>
                </a:cubicBezTo>
                <a:lnTo>
                  <a:pt x="20" y="1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sz="1600">
              <a:latin typeface="Myriad Pro" pitchFamily="34" charset="0"/>
              <a:ea typeface="ＭＳ Ｐゴシック" pitchFamily="34" charset="-128"/>
            </a:endParaRPr>
          </a:p>
        </p:txBody>
      </p:sp>
      <p:sp>
        <p:nvSpPr>
          <p:cNvPr id="551999" name="Rectangle 35"/>
          <p:cNvSpPr>
            <a:spLocks noChangeArrowheads="1"/>
          </p:cNvSpPr>
          <p:nvPr/>
        </p:nvSpPr>
        <p:spPr bwMode="auto">
          <a:xfrm>
            <a:off x="3124200" y="4451350"/>
            <a:ext cx="21159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600" i="1" dirty="0" smtClean="0">
                <a:solidFill>
                  <a:srgbClr val="000000"/>
                </a:solidFill>
                <a:latin typeface="Myriad Pro" pitchFamily="34" charset="0"/>
                <a:ea typeface="ＭＳ Ｐゴシック" pitchFamily="34" charset="-128"/>
              </a:rPr>
              <a:t>E</a:t>
            </a:r>
            <a:r>
              <a:rPr lang="en-US" sz="1600" baseline="-25000" dirty="0" smtClean="0">
                <a:solidFill>
                  <a:srgbClr val="000000"/>
                </a:solidFill>
                <a:latin typeface="Myriad Pro" pitchFamily="34" charset="0"/>
                <a:ea typeface="ＭＳ Ｐゴシック" pitchFamily="34" charset="-128"/>
              </a:rPr>
              <a:t>2</a:t>
            </a:r>
            <a:endParaRPr lang="en-US" sz="1600" i="1" dirty="0">
              <a:latin typeface="Myriad Pro" pitchFamily="34" charset="0"/>
              <a:ea typeface="ＭＳ Ｐゴシック" pitchFamily="34" charset="-128"/>
            </a:endParaRPr>
          </a:p>
        </p:txBody>
      </p:sp>
      <p:sp>
        <p:nvSpPr>
          <p:cNvPr id="552000" name="Oval 69"/>
          <p:cNvSpPr>
            <a:spLocks noChangeArrowheads="1"/>
          </p:cNvSpPr>
          <p:nvPr/>
        </p:nvSpPr>
        <p:spPr bwMode="auto">
          <a:xfrm>
            <a:off x="3355975" y="4214812"/>
            <a:ext cx="109538" cy="112713"/>
          </a:xfrm>
          <a:prstGeom prst="ellipse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sz="1600">
              <a:latin typeface="Myriad Pro" pitchFamily="34" charset="0"/>
              <a:ea typeface="ＭＳ Ｐゴシック" pitchFamily="34" charset="-128"/>
            </a:endParaRPr>
          </a:p>
        </p:txBody>
      </p:sp>
      <p:sp>
        <p:nvSpPr>
          <p:cNvPr id="552001" name="Line 73"/>
          <p:cNvSpPr>
            <a:spLocks noChangeShapeType="1"/>
          </p:cNvSpPr>
          <p:nvPr/>
        </p:nvSpPr>
        <p:spPr bwMode="auto">
          <a:xfrm flipH="1">
            <a:off x="2627313" y="3279775"/>
            <a:ext cx="877887" cy="3175"/>
          </a:xfrm>
          <a:prstGeom prst="line">
            <a:avLst/>
          </a:prstGeom>
          <a:noFill/>
          <a:ln w="28575">
            <a:solidFill>
              <a:srgbClr val="000000"/>
            </a:solidFill>
            <a:miter lim="800000"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2002" name="Line 172"/>
          <p:cNvSpPr>
            <a:spLocks noChangeShapeType="1"/>
          </p:cNvSpPr>
          <p:nvPr/>
        </p:nvSpPr>
        <p:spPr bwMode="auto">
          <a:xfrm flipV="1">
            <a:off x="2695575" y="3279775"/>
            <a:ext cx="160338" cy="630237"/>
          </a:xfrm>
          <a:prstGeom prst="line">
            <a:avLst/>
          </a:prstGeom>
          <a:noFill/>
          <a:ln w="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2003" name="Line 67"/>
          <p:cNvSpPr>
            <a:spLocks noChangeShapeType="1"/>
          </p:cNvSpPr>
          <p:nvPr/>
        </p:nvSpPr>
        <p:spPr bwMode="auto">
          <a:xfrm flipV="1">
            <a:off x="3389312" y="4267200"/>
            <a:ext cx="14287" cy="16637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2004" name="Rectangle 68"/>
          <p:cNvSpPr>
            <a:spLocks noChangeArrowheads="1"/>
          </p:cNvSpPr>
          <p:nvPr/>
        </p:nvSpPr>
        <p:spPr bwMode="auto">
          <a:xfrm>
            <a:off x="1371600" y="3886200"/>
            <a:ext cx="1308894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600" i="1" dirty="0">
                <a:latin typeface="Myriad Pro" pitchFamily="34" charset="0"/>
                <a:ea typeface="ＭＳ Ｐゴシック" pitchFamily="34" charset="-128"/>
              </a:rPr>
              <a:t>1. An initial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600" i="1" dirty="0">
                <a:latin typeface="Myriad Pro" pitchFamily="34" charset="0"/>
                <a:ea typeface="ＭＳ Ｐゴシック" pitchFamily="34" charset="-128"/>
              </a:rPr>
              <a:t>n</a:t>
            </a:r>
            <a:r>
              <a:rPr lang="en-US" sz="1600" i="1" dirty="0" smtClean="0">
                <a:latin typeface="Myriad Pro" pitchFamily="34" charset="0"/>
                <a:ea typeface="ＭＳ Ｐゴシック" pitchFamily="34" charset="-128"/>
              </a:rPr>
              <a:t>egative demand shock</a:t>
            </a:r>
            <a:r>
              <a:rPr lang="en-US" sz="1600" i="1" dirty="0">
                <a:latin typeface="Myriad Pro" pitchFamily="34" charset="0"/>
                <a:ea typeface="ＭＳ Ｐゴシック" pitchFamily="34" charset="-128"/>
              </a:rPr>
              <a:t>…</a:t>
            </a:r>
          </a:p>
        </p:txBody>
      </p:sp>
      <p:sp>
        <p:nvSpPr>
          <p:cNvPr id="552005" name="Line 69"/>
          <p:cNvSpPr>
            <a:spLocks noChangeShapeType="1"/>
          </p:cNvSpPr>
          <p:nvPr/>
        </p:nvSpPr>
        <p:spPr bwMode="auto">
          <a:xfrm>
            <a:off x="1066800" y="3886200"/>
            <a:ext cx="0" cy="29210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2006" name="Line 70"/>
          <p:cNvSpPr>
            <a:spLocks noChangeShapeType="1"/>
          </p:cNvSpPr>
          <p:nvPr/>
        </p:nvSpPr>
        <p:spPr bwMode="auto">
          <a:xfrm>
            <a:off x="1066800" y="4495800"/>
            <a:ext cx="0" cy="29210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2008" name="Rectangle 13"/>
          <p:cNvSpPr>
            <a:spLocks noChangeArrowheads="1"/>
          </p:cNvSpPr>
          <p:nvPr/>
        </p:nvSpPr>
        <p:spPr bwMode="auto">
          <a:xfrm>
            <a:off x="990600" y="4191000"/>
            <a:ext cx="21159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600" i="1" dirty="0" smtClean="0">
                <a:solidFill>
                  <a:srgbClr val="000000"/>
                </a:solidFill>
                <a:latin typeface="Myriad Pro" pitchFamily="34" charset="0"/>
                <a:ea typeface="ＭＳ Ｐゴシック" pitchFamily="34" charset="-128"/>
              </a:rPr>
              <a:t>P</a:t>
            </a:r>
            <a:r>
              <a:rPr lang="en-US" sz="1600" baseline="-25000" dirty="0" smtClean="0">
                <a:solidFill>
                  <a:srgbClr val="000000"/>
                </a:solidFill>
                <a:latin typeface="Myriad Pro" pitchFamily="34" charset="0"/>
                <a:ea typeface="ＭＳ Ｐゴシック" pitchFamily="34" charset="-128"/>
              </a:rPr>
              <a:t>2</a:t>
            </a:r>
            <a:endParaRPr lang="en-US" sz="1600" i="1" dirty="0">
              <a:latin typeface="Myriad Pro" pitchFamily="34" charset="0"/>
              <a:ea typeface="ＭＳ Ｐゴシック" pitchFamily="34" charset="-128"/>
            </a:endParaRPr>
          </a:p>
        </p:txBody>
      </p:sp>
      <p:sp>
        <p:nvSpPr>
          <p:cNvPr id="552009" name="Rectangle 73"/>
          <p:cNvSpPr>
            <a:spLocks noGrp="1" noRot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 u="sng" spc="0" dirty="0"/>
              <a:t>Short-Run</a:t>
            </a:r>
            <a:r>
              <a:rPr lang="en-US" sz="2400" spc="0" dirty="0"/>
              <a:t> Versus </a:t>
            </a:r>
            <a:r>
              <a:rPr lang="en-US" sz="2400" u="sng" spc="0" dirty="0"/>
              <a:t>Long-Run</a:t>
            </a:r>
            <a:r>
              <a:rPr lang="en-US" sz="2400" spc="0" dirty="0"/>
              <a:t> Effects of a Negative Demand Shock</a:t>
            </a:r>
          </a:p>
        </p:txBody>
      </p:sp>
    </p:spTree>
    <p:extLst>
      <p:ext uri="{BB962C8B-B14F-4D97-AF65-F5344CB8AC3E}">
        <p14:creationId xmlns="" xmlns:p14="http://schemas.microsoft.com/office/powerpoint/2010/main" val="1442795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519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519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519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7448 -0.10649 L 4.16667E-6 4.07407E-6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5519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15" y="53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9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519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519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519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5519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520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519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5519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1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5519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1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5519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1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5519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5519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5519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5519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1939" grpId="0" animBg="1"/>
      <p:bldP spid="551940" grpId="0" animBg="1"/>
      <p:bldP spid="551940" grpId="1" animBg="1"/>
      <p:bldP spid="551961" grpId="0" animBg="1"/>
      <p:bldP spid="551963" grpId="0" animBg="1"/>
      <p:bldP spid="551969" grpId="0" animBg="1"/>
      <p:bldP spid="551970" grpId="0" animBg="1"/>
      <p:bldP spid="551971" grpId="0" animBg="1"/>
      <p:bldP spid="551972" grpId="0" animBg="1"/>
      <p:bldP spid="551973" grpId="0"/>
      <p:bldP spid="551975" grpId="0"/>
      <p:bldP spid="551977" grpId="0"/>
      <p:bldP spid="551981" grpId="0"/>
      <p:bldP spid="551988" grpId="0" animBg="1"/>
      <p:bldP spid="551989" grpId="0"/>
      <p:bldP spid="551993" grpId="0" animBg="1"/>
      <p:bldP spid="55200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8686800" cy="5060950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Suppose </a:t>
            </a:r>
            <a:r>
              <a:rPr lang="en-US" dirty="0" smtClean="0"/>
              <a:t>short-run </a:t>
            </a:r>
            <a:r>
              <a:rPr lang="en-US" dirty="0"/>
              <a:t>equilibrium real GDP for an economy is </a:t>
            </a:r>
            <a:r>
              <a:rPr lang="en-US" dirty="0" smtClean="0"/>
              <a:t>greater than potential </a:t>
            </a:r>
            <a:r>
              <a:rPr lang="en-US" dirty="0"/>
              <a:t>output. This implies </a:t>
            </a:r>
            <a:r>
              <a:rPr lang="en-US" dirty="0" smtClean="0"/>
              <a:t>that:</a:t>
            </a:r>
            <a:endParaRPr lang="en-US" dirty="0"/>
          </a:p>
          <a:p>
            <a:pPr marL="515938" indent="-515938">
              <a:buFont typeface="+mj-lt"/>
              <a:buAutoNum type="alphaLcParenR"/>
            </a:pPr>
            <a:r>
              <a:rPr lang="en-US" dirty="0" smtClean="0"/>
              <a:t>nominal </a:t>
            </a:r>
            <a:r>
              <a:rPr lang="en-US" dirty="0"/>
              <a:t>wages will </a:t>
            </a:r>
            <a:r>
              <a:rPr lang="en-US" dirty="0" smtClean="0"/>
              <a:t>have to </a:t>
            </a:r>
            <a:r>
              <a:rPr lang="en-US" dirty="0"/>
              <a:t>adjust upward as the economy moves from the </a:t>
            </a:r>
            <a:r>
              <a:rPr lang="en-US" dirty="0" smtClean="0"/>
              <a:t>short run </a:t>
            </a:r>
            <a:r>
              <a:rPr lang="en-US" dirty="0"/>
              <a:t>to the long run.</a:t>
            </a:r>
          </a:p>
          <a:p>
            <a:pPr marL="515938" indent="-515938">
              <a:buFont typeface="+mj-lt"/>
              <a:buAutoNum type="alphaLcParenR"/>
            </a:pPr>
            <a:r>
              <a:rPr lang="en-US" dirty="0" smtClean="0"/>
              <a:t>the </a:t>
            </a:r>
            <a:r>
              <a:rPr lang="en-US" dirty="0"/>
              <a:t>level of unemployment is very </a:t>
            </a:r>
            <a:r>
              <a:rPr lang="en-US" dirty="0" smtClean="0"/>
              <a:t>low.</a:t>
            </a:r>
            <a:endParaRPr lang="en-US" dirty="0"/>
          </a:p>
          <a:p>
            <a:pPr marL="515938" indent="-515938">
              <a:buFont typeface="+mj-lt"/>
              <a:buAutoNum type="alphaLcParenR"/>
            </a:pPr>
            <a:r>
              <a:rPr lang="en-US" dirty="0" smtClean="0"/>
              <a:t>jobs </a:t>
            </a:r>
            <a:r>
              <a:rPr lang="en-US" dirty="0"/>
              <a:t>are </a:t>
            </a:r>
            <a:r>
              <a:rPr lang="en-US" dirty="0" smtClean="0"/>
              <a:t>plentiful.</a:t>
            </a:r>
            <a:endParaRPr lang="en-US" dirty="0"/>
          </a:p>
          <a:p>
            <a:pPr marL="515938" indent="-515938">
              <a:buFont typeface="+mj-lt"/>
              <a:buAutoNum type="alphaLcParenR"/>
            </a:pPr>
            <a:r>
              <a:rPr lang="en-US" dirty="0" smtClean="0"/>
              <a:t>to </a:t>
            </a:r>
            <a:r>
              <a:rPr lang="en-US" dirty="0"/>
              <a:t>reach long-run equilibrium, the </a:t>
            </a:r>
            <a:r>
              <a:rPr lang="en-US" i="1" dirty="0"/>
              <a:t>SRAS </a:t>
            </a:r>
            <a:r>
              <a:rPr lang="en-US" dirty="0"/>
              <a:t>curve will shift to the </a:t>
            </a:r>
            <a:r>
              <a:rPr lang="en-US" dirty="0" smtClean="0"/>
              <a:t>left, </a:t>
            </a:r>
            <a:r>
              <a:rPr lang="en-US" dirty="0"/>
              <a:t>resulting in </a:t>
            </a:r>
            <a:r>
              <a:rPr lang="en-US" dirty="0" smtClean="0"/>
              <a:t>a higher </a:t>
            </a:r>
            <a:r>
              <a:rPr lang="en-US" dirty="0"/>
              <a:t>aggregate price level.</a:t>
            </a:r>
          </a:p>
          <a:p>
            <a:pPr marL="515938" indent="-515938">
              <a:buFont typeface="+mj-lt"/>
              <a:buAutoNum type="alphaLcParenR"/>
            </a:pPr>
            <a:r>
              <a:rPr lang="en-US" dirty="0" smtClean="0"/>
              <a:t>Answers (a</a:t>
            </a:r>
            <a:r>
              <a:rPr lang="en-US" dirty="0"/>
              <a:t>), </a:t>
            </a:r>
            <a:r>
              <a:rPr lang="en-US" dirty="0" smtClean="0"/>
              <a:t>(b</a:t>
            </a:r>
            <a:r>
              <a:rPr lang="en-US" dirty="0"/>
              <a:t>), </a:t>
            </a:r>
            <a:r>
              <a:rPr lang="en-US" dirty="0" smtClean="0"/>
              <a:t>(c</a:t>
            </a:r>
            <a:r>
              <a:rPr lang="en-US" dirty="0"/>
              <a:t>), and </a:t>
            </a:r>
            <a:r>
              <a:rPr lang="en-US" dirty="0" smtClean="0"/>
              <a:t>(d</a:t>
            </a:r>
            <a:r>
              <a:rPr lang="en-US" dirty="0"/>
              <a:t>) are all correct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-49096" y="6273798"/>
            <a:ext cx="126829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b="1" spc="60" dirty="0">
                <a:ln w="9000" cmpd="sng">
                  <a:noFill/>
                  <a:prstDash val="solid"/>
                </a:ln>
                <a:solidFill>
                  <a:schemeClr val="accent6">
                    <a:lumMod val="75000"/>
                  </a:schemeClr>
                </a:solidFill>
                <a:effectLst>
                  <a:reflection blurRad="12700" stA="28000" endPos="45000" dist="1000" dir="5400000" sy="-100000" algn="bl" rotWithShape="0"/>
                </a:effectLst>
                <a:latin typeface="Century Gothic" pitchFamily="34" charset="0"/>
                <a:cs typeface="Courier New" pitchFamily="49" charset="0"/>
                <a:hlinkClick r:id="" action="ppaction://noaction"/>
              </a:rPr>
              <a:t>To </a:t>
            </a:r>
            <a:r>
              <a:rPr lang="en-US" sz="1000" b="1" spc="60" dirty="0" smtClean="0">
                <a:ln w="9000" cmpd="sng">
                  <a:noFill/>
                  <a:prstDash val="solid"/>
                </a:ln>
                <a:solidFill>
                  <a:schemeClr val="accent6">
                    <a:lumMod val="75000"/>
                  </a:schemeClr>
                </a:solidFill>
                <a:effectLst>
                  <a:reflection blurRad="12700" stA="28000" endPos="45000" dist="1000" dir="5400000" sy="-100000" algn="bl" rotWithShape="0"/>
                </a:effectLst>
                <a:latin typeface="Century Gothic" pitchFamily="34" charset="0"/>
                <a:cs typeface="Courier New" pitchFamily="49" charset="0"/>
                <a:hlinkClick r:id="" action="ppaction://noaction"/>
              </a:rPr>
              <a:t>Next </a:t>
            </a:r>
            <a:endParaRPr lang="en-US" sz="1000" b="1" spc="60" dirty="0">
              <a:ln w="9000" cmpd="sng">
                <a:noFill/>
                <a:prstDash val="solid"/>
              </a:ln>
              <a:solidFill>
                <a:schemeClr val="accent6">
                  <a:lumMod val="75000"/>
                </a:schemeClr>
              </a:solidFill>
              <a:effectLst>
                <a:reflection blurRad="12700" stA="28000" endPos="45000" dist="1000" dir="5400000" sy="-100000" algn="bl" rotWithShape="0"/>
              </a:effectLst>
              <a:latin typeface="Century Gothic" pitchFamily="34" charset="0"/>
              <a:cs typeface="Courier New" pitchFamily="49" charset="0"/>
              <a:hlinkClick r:id="" action="ppaction://noaction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b="1" spc="60" dirty="0">
                <a:ln w="9000" cmpd="sng">
                  <a:noFill/>
                  <a:prstDash val="solid"/>
                </a:ln>
                <a:solidFill>
                  <a:schemeClr val="accent6">
                    <a:lumMod val="75000"/>
                  </a:schemeClr>
                </a:solidFill>
                <a:effectLst>
                  <a:reflection blurRad="12700" stA="28000" endPos="45000" dist="1000" dir="5400000" sy="-100000" algn="bl" rotWithShape="0"/>
                </a:effectLst>
                <a:latin typeface="Century Gothic" pitchFamily="34" charset="0"/>
                <a:cs typeface="Courier New" pitchFamily="49" charset="0"/>
                <a:hlinkClick r:id="" action="ppaction://noaction"/>
              </a:rPr>
              <a:t>Active Learning</a:t>
            </a:r>
            <a:endParaRPr lang="en-US" sz="1000" b="1" spc="60" dirty="0">
              <a:ln w="9000" cmpd="sng">
                <a:noFill/>
                <a:prstDash val="solid"/>
              </a:ln>
              <a:solidFill>
                <a:schemeClr val="accent6">
                  <a:lumMod val="75000"/>
                </a:schemeClr>
              </a:solidFill>
              <a:effectLst>
                <a:reflection blurRad="12700" stA="28000" endPos="45000" dist="1000" dir="5400000" sy="-100000" algn="bl" rotWithShape="0"/>
              </a:effectLst>
              <a:latin typeface="Century Gothic" pitchFamily="34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079529503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70C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122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pc="0" dirty="0" smtClean="0"/>
              <a:t>Output Gap</a:t>
            </a:r>
            <a:endParaRPr lang="en-US" spc="0" dirty="0"/>
          </a:p>
        </p:txBody>
      </p:sp>
      <p:sp>
        <p:nvSpPr>
          <p:cNvPr id="517123" name="Rectangle 3"/>
          <p:cNvSpPr>
            <a:spLocks noGrp="1" noRot="1" noChangeAspect="1" noMove="1" noResize="1" noEditPoints="1" noAdjustHandles="1" noChangeArrowheads="1" noChangeShapeType="1" noTextEdit="1"/>
          </p:cNvSpPr>
          <p:nvPr>
            <p:ph idx="1"/>
          </p:nvPr>
        </p:nvSpPr>
        <p:spPr>
          <a:blipFill rotWithShape="1">
            <a:blip r:embed="rId2"/>
            <a:stretch>
              <a:fillRect l="-1793" t="-1706" r="-1103"/>
            </a:stretch>
          </a:blipFill>
        </p:spPr>
        <p:txBody>
          <a:bodyPr/>
          <a:lstStyle/>
          <a:p>
            <a:r>
              <a:rPr lang="en-US" dirty="0">
                <a:noFill/>
              </a:rPr>
              <a:t> </a:t>
            </a:r>
            <a:r>
              <a:rPr lang="en-US" dirty="0" smtClean="0">
                <a:noFill/>
              </a:rPr>
              <a:t> </a:t>
            </a:r>
            <a:r>
              <a:rPr lang="en-US" dirty="0" err="1" smtClean="0">
                <a:noFill/>
              </a:rPr>
              <a:t>whY</a:t>
            </a:r>
            <a:endParaRPr lang="en-US" dirty="0">
              <a:noFill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429000" y="5257800"/>
            <a:ext cx="3886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(Ye – </a:t>
            </a:r>
            <a:r>
              <a:rPr lang="en-US" sz="2400" b="1" dirty="0" err="1" smtClean="0"/>
              <a:t>Yp</a:t>
            </a:r>
            <a:r>
              <a:rPr lang="en-US" sz="2400" b="1" dirty="0" smtClean="0"/>
              <a:t>)/</a:t>
            </a:r>
            <a:r>
              <a:rPr lang="en-US" sz="2400" b="1" dirty="0" err="1" smtClean="0"/>
              <a:t>Yp</a:t>
            </a:r>
            <a:r>
              <a:rPr lang="en-US" sz="2400" b="1" dirty="0" smtClean="0"/>
              <a:t>     x   100%</a:t>
            </a:r>
            <a:endParaRPr lang="en-US" sz="24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3581400" y="1600200"/>
            <a:ext cx="12641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Ye  &lt;   </a:t>
            </a:r>
            <a:r>
              <a:rPr lang="en-US" sz="2400" dirty="0" err="1" smtClean="0"/>
              <a:t>Yp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3581400" y="2590800"/>
            <a:ext cx="152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Ye  &gt;   </a:t>
            </a:r>
            <a:r>
              <a:rPr lang="en-US" sz="2400" dirty="0" err="1" smtClean="0"/>
              <a:t>Yp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0" y="5715000"/>
            <a:ext cx="92543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Policy makers can attempt to move us back to potential output 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by aggressive policies</a:t>
            </a:r>
            <a:r>
              <a:rPr lang="en-US" i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en-US" b="1" i="1" dirty="0" smtClean="0">
                <a:solidFill>
                  <a:srgbClr val="FF0000"/>
                </a:solidFill>
              </a:rPr>
              <a:t>Keynesian</a:t>
            </a:r>
            <a:r>
              <a:rPr lang="en-US" i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  <a:r>
              <a:rPr lang="en-US" i="1" u="sng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</a:p>
          <a:p>
            <a:r>
              <a:rPr lang="en-US" dirty="0" smtClean="0"/>
              <a:t>But the economy may correct itself </a:t>
            </a:r>
            <a:r>
              <a:rPr lang="en-US" dirty="0" smtClean="0">
                <a:solidFill>
                  <a:srgbClr val="990033"/>
                </a:solidFill>
              </a:rPr>
              <a:t>in the long run </a:t>
            </a:r>
            <a:r>
              <a:rPr lang="en-US" dirty="0" smtClean="0"/>
              <a:t>if wages and prices fully adjust (</a:t>
            </a:r>
            <a:r>
              <a:rPr lang="en-US" b="1" dirty="0" smtClean="0">
                <a:solidFill>
                  <a:srgbClr val="FF0000"/>
                </a:solidFill>
              </a:rPr>
              <a:t>Classical)</a:t>
            </a:r>
            <a:r>
              <a:rPr lang="en-US" dirty="0" smtClean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37110314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blipFill dpi="0" rotWithShape="1">
          <a:blip r:embed="rId2">
            <a:lum/>
          </a:blip>
          <a:srcRect/>
          <a:stretch>
            <a:fillRect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Shocks to the System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-1" y="1524000"/>
            <a:ext cx="9127067" cy="5334000"/>
          </a:xfrm>
          <a:solidFill>
            <a:schemeClr val="bg1">
              <a:alpha val="83000"/>
            </a:schemeClr>
          </a:solidFill>
        </p:spPr>
        <p:txBody>
          <a:bodyPr>
            <a:normAutofit/>
          </a:bodyPr>
          <a:lstStyle/>
          <a:p>
            <a:r>
              <a:rPr lang="en-US" sz="2400" dirty="0" smtClean="0">
                <a:solidFill>
                  <a:srgbClr val="990033"/>
                </a:solidFill>
              </a:rPr>
              <a:t>What causes recessions?</a:t>
            </a:r>
          </a:p>
          <a:p>
            <a:r>
              <a:rPr lang="en-US" sz="2400" dirty="0" smtClean="0">
                <a:solidFill>
                  <a:srgbClr val="990033"/>
                </a:solidFill>
              </a:rPr>
              <a:t>Why is inflation high in some recessions and not in others?</a:t>
            </a:r>
          </a:p>
          <a:p>
            <a:r>
              <a:rPr lang="en-US" sz="2400" dirty="0" smtClean="0"/>
              <a:t>The economy’s behavior  </a:t>
            </a:r>
            <a:r>
              <a:rPr lang="en-US" sz="2400" dirty="0"/>
              <a:t>can be explained, predicted, and </a:t>
            </a:r>
            <a:r>
              <a:rPr lang="en-US" sz="2400" dirty="0" smtClean="0"/>
              <a:t>potentially  </a:t>
            </a:r>
            <a:r>
              <a:rPr lang="en-US" sz="2400" dirty="0"/>
              <a:t>manipulated </a:t>
            </a:r>
            <a:r>
              <a:rPr lang="en-US" sz="2400" dirty="0" smtClean="0"/>
              <a:t>by </a:t>
            </a:r>
            <a:r>
              <a:rPr lang="en-US" sz="2400" dirty="0"/>
              <a:t>looking at:</a:t>
            </a:r>
          </a:p>
          <a:p>
            <a:pPr lvl="1"/>
            <a:r>
              <a:rPr lang="en-US" sz="4000" i="1" dirty="0">
                <a:solidFill>
                  <a:srgbClr val="FF0000"/>
                </a:solidFill>
              </a:rPr>
              <a:t>total (aggregate) </a:t>
            </a:r>
            <a:r>
              <a:rPr lang="en-US" sz="4000" i="1" dirty="0" smtClean="0">
                <a:solidFill>
                  <a:srgbClr val="FF0000"/>
                </a:solidFill>
              </a:rPr>
              <a:t>demand  --   AD</a:t>
            </a:r>
            <a:endParaRPr lang="en-US" sz="4400" i="1" dirty="0">
              <a:solidFill>
                <a:srgbClr val="FF0000"/>
              </a:solidFill>
            </a:endParaRPr>
          </a:p>
          <a:p>
            <a:pPr lvl="1"/>
            <a:r>
              <a:rPr lang="en-US" sz="3900" i="1" dirty="0">
                <a:solidFill>
                  <a:srgbClr val="FF0000"/>
                </a:solidFill>
              </a:rPr>
              <a:t>total (aggregate) </a:t>
            </a:r>
            <a:r>
              <a:rPr lang="en-US" sz="3900" i="1" dirty="0" smtClean="0">
                <a:solidFill>
                  <a:srgbClr val="FF0000"/>
                </a:solidFill>
              </a:rPr>
              <a:t>supply  --       AS</a:t>
            </a:r>
          </a:p>
          <a:p>
            <a:pPr lvl="1"/>
            <a:endParaRPr lang="en-US" i="1" dirty="0" smtClean="0">
              <a:solidFill>
                <a:srgbClr val="FF0000"/>
              </a:solidFill>
            </a:endParaRPr>
          </a:p>
          <a:p>
            <a:pPr marL="457200" indent="-338138">
              <a:buBlip>
                <a:blip r:embed="rId3"/>
              </a:buBlip>
            </a:pPr>
            <a:r>
              <a:rPr lang="en-US" sz="2400" i="1" dirty="0" smtClean="0">
                <a:solidFill>
                  <a:srgbClr val="FF0000"/>
                </a:solidFill>
                <a:hlinkClick r:id="" action="ppaction://noaction"/>
              </a:rPr>
              <a:t>AD–AS </a:t>
            </a:r>
            <a:r>
              <a:rPr lang="en-US" sz="2400" dirty="0" smtClean="0">
                <a:solidFill>
                  <a:srgbClr val="FF0000"/>
                </a:solidFill>
                <a:hlinkClick r:id="" action="ppaction://noaction"/>
              </a:rPr>
              <a:t>model </a:t>
            </a:r>
            <a:r>
              <a:rPr lang="en-US" sz="2400" b="0" dirty="0" smtClean="0">
                <a:solidFill>
                  <a:srgbClr val="FF0000"/>
                </a:solidFill>
              </a:rPr>
              <a:t>is used to analyze economic fluctuations</a:t>
            </a:r>
          </a:p>
          <a:p>
            <a:pPr marL="457200" indent="-338138">
              <a:buBlip>
                <a:blip r:embed="rId3"/>
              </a:buBlip>
            </a:pPr>
            <a:r>
              <a:rPr lang="en-US" sz="2400" b="0" dirty="0" smtClean="0">
                <a:solidFill>
                  <a:srgbClr val="FF0000"/>
                </a:solidFill>
              </a:rPr>
              <a:t>How monetary policy and fiscal policy can </a:t>
            </a:r>
            <a:r>
              <a:rPr lang="en-US" sz="2400" dirty="0" smtClean="0">
                <a:solidFill>
                  <a:srgbClr val="FF0000"/>
                </a:solidFill>
                <a:hlinkClick r:id="" action="ppaction://noaction"/>
              </a:rPr>
              <a:t>stabilize</a:t>
            </a:r>
            <a:r>
              <a:rPr lang="en-US" sz="2400" b="0" dirty="0" smtClean="0">
                <a:solidFill>
                  <a:srgbClr val="FF0000"/>
                </a:solidFill>
              </a:rPr>
              <a:t> the economy</a:t>
            </a:r>
            <a:endParaRPr lang="en-US" sz="2400" dirty="0" smtClean="0">
              <a:solidFill>
                <a:srgbClr val="FF0000"/>
              </a:solidFill>
            </a:endParaRPr>
          </a:p>
          <a:p>
            <a:pPr lvl="1"/>
            <a:endParaRPr lang="en-US" i="1" dirty="0">
              <a:solidFill>
                <a:srgbClr val="0070C0"/>
              </a:solidFill>
            </a:endParaRPr>
          </a:p>
          <a:p>
            <a:endParaRPr lang="en-US" dirty="0"/>
          </a:p>
        </p:txBody>
      </p:sp>
      <p:pic>
        <p:nvPicPr>
          <p:cNvPr id="9" name="Picture 2" descr="http://www.sxc.hu/pic/l/r/ro/rore_d/963386_52326955.jp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BEBA8EAE-BF5A-486C-A8C5-ECC9F3942E4B}">
                <a14:imgProps xmlns="" xmlns:a14="http://schemas.microsoft.com/office/drawing/2010/main">
                  <a14:imgLayer r:embed="rId6">
                    <a14:imgEffect>
                      <a14:backgroundRemoval t="0" b="89803" l="9649" r="100000">
                        <a14:foregroundMark x1="79825" y1="65296" x2="88596" y2="62829"/>
                        <a14:foregroundMark x1="86184" y1="61842" x2="95175" y2="60197"/>
                        <a14:foregroundMark x1="96272" y1="60033" x2="99781" y2="59539"/>
                        <a14:foregroundMark x1="13377" y1="78947" x2="18202" y2="78125"/>
                      </a14:backgroundRemoval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8382000" y="0"/>
            <a:ext cx="762000" cy="1016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417081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746" name="Rectangle 7"/>
          <p:cNvSpPr>
            <a:spLocks noChangeArrowheads="1"/>
          </p:cNvSpPr>
          <p:nvPr/>
        </p:nvSpPr>
        <p:spPr bwMode="auto">
          <a:xfrm>
            <a:off x="4752975" y="6405563"/>
            <a:ext cx="22762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600" i="1" dirty="0" smtClean="0">
                <a:solidFill>
                  <a:srgbClr val="000000"/>
                </a:solidFill>
                <a:latin typeface="Myriad Pro" pitchFamily="34" charset="0"/>
                <a:ea typeface="ＭＳ Ｐゴシック" pitchFamily="34" charset="-128"/>
              </a:rPr>
              <a:t>Y</a:t>
            </a:r>
            <a:r>
              <a:rPr lang="en-US" sz="1600" baseline="-25000" dirty="0" smtClean="0">
                <a:solidFill>
                  <a:srgbClr val="000000"/>
                </a:solidFill>
                <a:latin typeface="Myriad Pro" pitchFamily="34" charset="0"/>
                <a:ea typeface="ＭＳ Ｐゴシック" pitchFamily="34" charset="-128"/>
              </a:rPr>
              <a:t>E</a:t>
            </a:r>
            <a:endParaRPr lang="en-US" sz="1600" i="1" dirty="0">
              <a:latin typeface="Myriad Pro" pitchFamily="34" charset="0"/>
              <a:ea typeface="ＭＳ Ｐゴシック" pitchFamily="34" charset="-128"/>
            </a:endParaRPr>
          </a:p>
        </p:txBody>
      </p:sp>
      <p:sp>
        <p:nvSpPr>
          <p:cNvPr id="543748" name="Rectangle 11"/>
          <p:cNvSpPr>
            <a:spLocks noChangeArrowheads="1"/>
          </p:cNvSpPr>
          <p:nvPr/>
        </p:nvSpPr>
        <p:spPr bwMode="auto">
          <a:xfrm>
            <a:off x="1206500" y="3702050"/>
            <a:ext cx="22762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600" i="1" dirty="0" smtClean="0">
                <a:solidFill>
                  <a:srgbClr val="000000"/>
                </a:solidFill>
                <a:latin typeface="Myriad Pro" pitchFamily="34" charset="0"/>
                <a:ea typeface="ＭＳ Ｐゴシック" pitchFamily="34" charset="-128"/>
              </a:rPr>
              <a:t>P</a:t>
            </a:r>
            <a:r>
              <a:rPr lang="en-US" sz="1600" baseline="-25000" dirty="0" smtClean="0">
                <a:solidFill>
                  <a:srgbClr val="000000"/>
                </a:solidFill>
                <a:latin typeface="Myriad Pro" pitchFamily="34" charset="0"/>
                <a:ea typeface="ＭＳ Ｐゴシック" pitchFamily="34" charset="-128"/>
              </a:rPr>
              <a:t>E</a:t>
            </a:r>
            <a:endParaRPr lang="en-US" sz="1600" i="1" dirty="0">
              <a:latin typeface="Myriad Pro" pitchFamily="34" charset="0"/>
              <a:ea typeface="ＭＳ Ｐゴシック" pitchFamily="34" charset="-128"/>
            </a:endParaRPr>
          </a:p>
        </p:txBody>
      </p:sp>
      <p:sp>
        <p:nvSpPr>
          <p:cNvPr id="543750" name="Rectangle 29"/>
          <p:cNvSpPr>
            <a:spLocks noChangeArrowheads="1"/>
          </p:cNvSpPr>
          <p:nvPr/>
        </p:nvSpPr>
        <p:spPr bwMode="auto">
          <a:xfrm>
            <a:off x="5040313" y="3721100"/>
            <a:ext cx="327013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600" i="1" dirty="0" err="1" smtClean="0">
                <a:solidFill>
                  <a:srgbClr val="000000"/>
                </a:solidFill>
                <a:latin typeface="Myriad Pro" pitchFamily="34" charset="0"/>
                <a:ea typeface="ＭＳ Ｐゴシック" pitchFamily="34" charset="-128"/>
              </a:rPr>
              <a:t>E</a:t>
            </a:r>
            <a:r>
              <a:rPr lang="en-US" sz="1600" baseline="-25000" dirty="0" err="1" smtClean="0">
                <a:solidFill>
                  <a:srgbClr val="000000"/>
                </a:solidFill>
                <a:latin typeface="Myriad Pro" pitchFamily="34" charset="0"/>
                <a:ea typeface="ＭＳ Ｐゴシック" pitchFamily="34" charset="-128"/>
              </a:rPr>
              <a:t>SR</a:t>
            </a:r>
            <a:endParaRPr lang="en-US" sz="1600" i="1" dirty="0">
              <a:latin typeface="Myriad Pro" pitchFamily="34" charset="0"/>
              <a:ea typeface="ＭＳ Ｐゴシック" pitchFamily="34" charset="-128"/>
            </a:endParaRPr>
          </a:p>
        </p:txBody>
      </p:sp>
      <p:sp>
        <p:nvSpPr>
          <p:cNvPr id="543752" name="Rectangle 32"/>
          <p:cNvSpPr>
            <a:spLocks noChangeArrowheads="1"/>
          </p:cNvSpPr>
          <p:nvPr/>
        </p:nvSpPr>
        <p:spPr bwMode="auto">
          <a:xfrm>
            <a:off x="6740525" y="2173288"/>
            <a:ext cx="556243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600" i="1" dirty="0" smtClean="0">
                <a:solidFill>
                  <a:srgbClr val="000000"/>
                </a:solidFill>
                <a:latin typeface="Myriad Pro" pitchFamily="34" charset="0"/>
                <a:ea typeface="ＭＳ Ｐゴシック" pitchFamily="34" charset="-128"/>
              </a:rPr>
              <a:t>SRAS</a:t>
            </a:r>
            <a:endParaRPr lang="en-US" sz="1600" i="1" dirty="0">
              <a:latin typeface="Myriad Pro" pitchFamily="34" charset="0"/>
              <a:ea typeface="ＭＳ Ｐゴシック" pitchFamily="34" charset="-128"/>
            </a:endParaRPr>
          </a:p>
        </p:txBody>
      </p:sp>
      <p:sp>
        <p:nvSpPr>
          <p:cNvPr id="543755" name="Rectangle 35"/>
          <p:cNvSpPr>
            <a:spLocks noChangeArrowheads="1"/>
          </p:cNvSpPr>
          <p:nvPr/>
        </p:nvSpPr>
        <p:spPr bwMode="auto">
          <a:xfrm>
            <a:off x="6353175" y="5316538"/>
            <a:ext cx="28373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600" i="1" dirty="0">
                <a:solidFill>
                  <a:srgbClr val="000000"/>
                </a:solidFill>
                <a:latin typeface="Myriad Pro" pitchFamily="34" charset="0"/>
                <a:ea typeface="ＭＳ Ｐゴシック" pitchFamily="34" charset="-128"/>
              </a:rPr>
              <a:t>AD</a:t>
            </a:r>
            <a:endParaRPr lang="en-US" sz="1600" i="1" dirty="0">
              <a:latin typeface="Myriad Pro" pitchFamily="34" charset="0"/>
              <a:ea typeface="ＭＳ Ｐゴシック" pitchFamily="34" charset="-128"/>
            </a:endParaRPr>
          </a:p>
        </p:txBody>
      </p:sp>
      <p:sp>
        <p:nvSpPr>
          <p:cNvPr id="543756" name="Line 36"/>
          <p:cNvSpPr>
            <a:spLocks noChangeShapeType="1"/>
          </p:cNvSpPr>
          <p:nvPr/>
        </p:nvSpPr>
        <p:spPr bwMode="auto">
          <a:xfrm flipH="1" flipV="1">
            <a:off x="3405188" y="2368550"/>
            <a:ext cx="2968625" cy="3013075"/>
          </a:xfrm>
          <a:prstGeom prst="line">
            <a:avLst/>
          </a:prstGeom>
          <a:noFill/>
          <a:ln w="38100">
            <a:solidFill>
              <a:srgbClr val="3C5DAA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43757" name="Line 37"/>
          <p:cNvSpPr>
            <a:spLocks noChangeShapeType="1"/>
          </p:cNvSpPr>
          <p:nvPr/>
        </p:nvSpPr>
        <p:spPr bwMode="auto">
          <a:xfrm flipV="1">
            <a:off x="2536825" y="2486025"/>
            <a:ext cx="4370388" cy="2909888"/>
          </a:xfrm>
          <a:prstGeom prst="line">
            <a:avLst/>
          </a:prstGeom>
          <a:noFill/>
          <a:ln w="38100">
            <a:solidFill>
              <a:srgbClr val="EE313C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43758" name="Freeform 38"/>
          <p:cNvSpPr>
            <a:spLocks/>
          </p:cNvSpPr>
          <p:nvPr/>
        </p:nvSpPr>
        <p:spPr bwMode="auto">
          <a:xfrm>
            <a:off x="1524000" y="1647825"/>
            <a:ext cx="6162675" cy="4735513"/>
          </a:xfrm>
          <a:custGeom>
            <a:avLst/>
            <a:gdLst>
              <a:gd name="T0" fmla="*/ 6163484 w 2329"/>
              <a:gd name="T1" fmla="*/ 4735977 h 1722"/>
              <a:gd name="T2" fmla="*/ 0 w 2329"/>
              <a:gd name="T3" fmla="*/ 4735977 h 1722"/>
              <a:gd name="T4" fmla="*/ 0 w 2329"/>
              <a:gd name="T5" fmla="*/ 0 h 1722"/>
              <a:gd name="T6" fmla="*/ 0 60000 65536"/>
              <a:gd name="T7" fmla="*/ 0 60000 65536"/>
              <a:gd name="T8" fmla="*/ 0 60000 65536"/>
              <a:gd name="T9" fmla="*/ 0 w 2329"/>
              <a:gd name="T10" fmla="*/ 0 h 1722"/>
              <a:gd name="T11" fmla="*/ 2329 w 2329"/>
              <a:gd name="T12" fmla="*/ 1722 h 172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329" h="1722">
                <a:moveTo>
                  <a:pt x="2329" y="1722"/>
                </a:moveTo>
                <a:lnTo>
                  <a:pt x="0" y="1722"/>
                </a:lnTo>
                <a:lnTo>
                  <a:pt x="0" y="0"/>
                </a:lnTo>
              </a:path>
            </a:pathLst>
          </a:custGeom>
          <a:noFill/>
          <a:ln w="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sz="1600">
              <a:latin typeface="Calibri" pitchFamily="34" charset="0"/>
              <a:ea typeface="ＭＳ Ｐゴシック" pitchFamily="34" charset="-128"/>
            </a:endParaRPr>
          </a:p>
        </p:txBody>
      </p:sp>
      <p:sp>
        <p:nvSpPr>
          <p:cNvPr id="543759" name="Freeform 39"/>
          <p:cNvSpPr>
            <a:spLocks/>
          </p:cNvSpPr>
          <p:nvPr/>
        </p:nvSpPr>
        <p:spPr bwMode="auto">
          <a:xfrm>
            <a:off x="5943600" y="3656013"/>
            <a:ext cx="1790700" cy="914400"/>
          </a:xfrm>
          <a:custGeom>
            <a:avLst/>
            <a:gdLst>
              <a:gd name="T0" fmla="*/ 1500513 w 240"/>
              <a:gd name="T1" fmla="*/ 765140 h 137"/>
              <a:gd name="T2" fmla="*/ 1394227 w 240"/>
              <a:gd name="T3" fmla="*/ 888340 h 137"/>
              <a:gd name="T4" fmla="*/ 106286 w 240"/>
              <a:gd name="T5" fmla="*/ 888340 h 137"/>
              <a:gd name="T6" fmla="*/ 0 w 240"/>
              <a:gd name="T7" fmla="*/ 765140 h 137"/>
              <a:gd name="T8" fmla="*/ 0 w 240"/>
              <a:gd name="T9" fmla="*/ 123200 h 137"/>
              <a:gd name="T10" fmla="*/ 106286 w 240"/>
              <a:gd name="T11" fmla="*/ 0 h 137"/>
              <a:gd name="T12" fmla="*/ 1394227 w 240"/>
              <a:gd name="T13" fmla="*/ 0 h 137"/>
              <a:gd name="T14" fmla="*/ 1500513 w 240"/>
              <a:gd name="T15" fmla="*/ 123200 h 137"/>
              <a:gd name="T16" fmla="*/ 1500513 w 240"/>
              <a:gd name="T17" fmla="*/ 765140 h 137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240"/>
              <a:gd name="T28" fmla="*/ 0 h 137"/>
              <a:gd name="T29" fmla="*/ 240 w 240"/>
              <a:gd name="T30" fmla="*/ 137 h 137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240" h="137">
                <a:moveTo>
                  <a:pt x="240" y="118"/>
                </a:moveTo>
                <a:cubicBezTo>
                  <a:pt x="240" y="128"/>
                  <a:pt x="232" y="137"/>
                  <a:pt x="223" y="137"/>
                </a:cubicBezTo>
                <a:cubicBezTo>
                  <a:pt x="17" y="137"/>
                  <a:pt x="17" y="137"/>
                  <a:pt x="17" y="137"/>
                </a:cubicBezTo>
                <a:cubicBezTo>
                  <a:pt x="8" y="137"/>
                  <a:pt x="0" y="128"/>
                  <a:pt x="0" y="118"/>
                </a:cubicBezTo>
                <a:cubicBezTo>
                  <a:pt x="0" y="19"/>
                  <a:pt x="0" y="19"/>
                  <a:pt x="0" y="19"/>
                </a:cubicBezTo>
                <a:cubicBezTo>
                  <a:pt x="0" y="8"/>
                  <a:pt x="8" y="0"/>
                  <a:pt x="17" y="0"/>
                </a:cubicBezTo>
                <a:cubicBezTo>
                  <a:pt x="223" y="0"/>
                  <a:pt x="223" y="0"/>
                  <a:pt x="223" y="0"/>
                </a:cubicBezTo>
                <a:cubicBezTo>
                  <a:pt x="232" y="0"/>
                  <a:pt x="240" y="8"/>
                  <a:pt x="240" y="19"/>
                </a:cubicBezTo>
                <a:lnTo>
                  <a:pt x="240" y="118"/>
                </a:lnTo>
                <a:close/>
              </a:path>
            </a:pathLst>
          </a:custGeom>
          <a:solidFill>
            <a:srgbClr val="D7E2E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sz="1600">
              <a:latin typeface="Calibri" pitchFamily="34" charset="0"/>
              <a:ea typeface="ＭＳ Ｐゴシック" pitchFamily="34" charset="-128"/>
            </a:endParaRPr>
          </a:p>
        </p:txBody>
      </p:sp>
      <p:sp>
        <p:nvSpPr>
          <p:cNvPr id="543760" name="Oval 55"/>
          <p:cNvSpPr>
            <a:spLocks noChangeArrowheads="1"/>
          </p:cNvSpPr>
          <p:nvPr/>
        </p:nvSpPr>
        <p:spPr bwMode="auto">
          <a:xfrm>
            <a:off x="4800600" y="3778250"/>
            <a:ext cx="123825" cy="130175"/>
          </a:xfrm>
          <a:prstGeom prst="ellipse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sz="1600">
              <a:latin typeface="Myriad Pro" pitchFamily="34" charset="0"/>
              <a:ea typeface="ＭＳ Ｐゴシック" pitchFamily="34" charset="-128"/>
            </a:endParaRPr>
          </a:p>
        </p:txBody>
      </p:sp>
      <p:sp>
        <p:nvSpPr>
          <p:cNvPr id="543761" name="Rectangle 17"/>
          <p:cNvSpPr>
            <a:spLocks noChangeArrowheads="1"/>
          </p:cNvSpPr>
          <p:nvPr/>
        </p:nvSpPr>
        <p:spPr bwMode="auto">
          <a:xfrm>
            <a:off x="7010400" y="6415088"/>
            <a:ext cx="14478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800" b="1">
                <a:latin typeface="Myriad Pro" pitchFamily="34" charset="0"/>
                <a:ea typeface="ＭＳ Ｐゴシック" pitchFamily="34" charset="-128"/>
              </a:rPr>
              <a:t>Real GDP</a:t>
            </a:r>
          </a:p>
        </p:txBody>
      </p:sp>
      <p:sp>
        <p:nvSpPr>
          <p:cNvPr id="543762" name="Rectangle 18"/>
          <p:cNvSpPr>
            <a:spLocks noChangeArrowheads="1"/>
          </p:cNvSpPr>
          <p:nvPr/>
        </p:nvSpPr>
        <p:spPr bwMode="auto">
          <a:xfrm>
            <a:off x="0" y="1233488"/>
            <a:ext cx="2362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800" b="1">
                <a:latin typeface="Myriad Pro" pitchFamily="34" charset="0"/>
                <a:ea typeface="ＭＳ Ｐゴシック" pitchFamily="34" charset="-128"/>
              </a:rPr>
              <a:t>Aggregate price level</a:t>
            </a:r>
          </a:p>
        </p:txBody>
      </p:sp>
      <p:sp>
        <p:nvSpPr>
          <p:cNvPr id="543763" name="Rectangle 19"/>
          <p:cNvSpPr>
            <a:spLocks noChangeArrowheads="1"/>
          </p:cNvSpPr>
          <p:nvPr/>
        </p:nvSpPr>
        <p:spPr bwMode="auto">
          <a:xfrm>
            <a:off x="5943600" y="3656013"/>
            <a:ext cx="1905000" cy="915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800" i="1" dirty="0">
                <a:latin typeface="Myriad Pro" pitchFamily="34" charset="0"/>
                <a:ea typeface="ＭＳ Ｐゴシック" pitchFamily="34" charset="-128"/>
              </a:rPr>
              <a:t>Short-run macroeconomic equilibrium</a:t>
            </a:r>
          </a:p>
        </p:txBody>
      </p:sp>
      <p:sp>
        <p:nvSpPr>
          <p:cNvPr id="543764" name="Line 20"/>
          <p:cNvSpPr>
            <a:spLocks noChangeShapeType="1"/>
          </p:cNvSpPr>
          <p:nvPr/>
        </p:nvSpPr>
        <p:spPr bwMode="auto">
          <a:xfrm flipH="1">
            <a:off x="4852988" y="3948113"/>
            <a:ext cx="0" cy="2430462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43765" name="Line 21"/>
          <p:cNvSpPr>
            <a:spLocks noChangeShapeType="1"/>
          </p:cNvSpPr>
          <p:nvPr/>
        </p:nvSpPr>
        <p:spPr bwMode="auto">
          <a:xfrm flipH="1">
            <a:off x="1524000" y="3824288"/>
            <a:ext cx="3302000" cy="1587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43766" name="Line 22"/>
          <p:cNvSpPr>
            <a:spLocks noChangeShapeType="1"/>
          </p:cNvSpPr>
          <p:nvPr/>
        </p:nvSpPr>
        <p:spPr bwMode="auto">
          <a:xfrm>
            <a:off x="5410200" y="3824288"/>
            <a:ext cx="533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43767" name="Rectangle 23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i="1" dirty="0"/>
              <a:t>AD–AS </a:t>
            </a:r>
            <a:r>
              <a:rPr lang="en-US" dirty="0"/>
              <a:t>Model</a:t>
            </a:r>
          </a:p>
        </p:txBody>
      </p:sp>
      <p:sp>
        <p:nvSpPr>
          <p:cNvPr id="26" name="Freeform 39"/>
          <p:cNvSpPr>
            <a:spLocks/>
          </p:cNvSpPr>
          <p:nvPr/>
        </p:nvSpPr>
        <p:spPr bwMode="auto">
          <a:xfrm>
            <a:off x="3886200" y="5525869"/>
            <a:ext cx="2133600" cy="646331"/>
          </a:xfrm>
          <a:custGeom>
            <a:avLst/>
            <a:gdLst>
              <a:gd name="T0" fmla="*/ 1500513 w 240"/>
              <a:gd name="T1" fmla="*/ 765140 h 137"/>
              <a:gd name="T2" fmla="*/ 1394227 w 240"/>
              <a:gd name="T3" fmla="*/ 888340 h 137"/>
              <a:gd name="T4" fmla="*/ 106286 w 240"/>
              <a:gd name="T5" fmla="*/ 888340 h 137"/>
              <a:gd name="T6" fmla="*/ 0 w 240"/>
              <a:gd name="T7" fmla="*/ 765140 h 137"/>
              <a:gd name="T8" fmla="*/ 0 w 240"/>
              <a:gd name="T9" fmla="*/ 123200 h 137"/>
              <a:gd name="T10" fmla="*/ 106286 w 240"/>
              <a:gd name="T11" fmla="*/ 0 h 137"/>
              <a:gd name="T12" fmla="*/ 1394227 w 240"/>
              <a:gd name="T13" fmla="*/ 0 h 137"/>
              <a:gd name="T14" fmla="*/ 1500513 w 240"/>
              <a:gd name="T15" fmla="*/ 123200 h 137"/>
              <a:gd name="T16" fmla="*/ 1500513 w 240"/>
              <a:gd name="T17" fmla="*/ 765140 h 137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240"/>
              <a:gd name="T28" fmla="*/ 0 h 137"/>
              <a:gd name="T29" fmla="*/ 240 w 240"/>
              <a:gd name="T30" fmla="*/ 137 h 137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240" h="137">
                <a:moveTo>
                  <a:pt x="240" y="118"/>
                </a:moveTo>
                <a:cubicBezTo>
                  <a:pt x="240" y="128"/>
                  <a:pt x="232" y="137"/>
                  <a:pt x="223" y="137"/>
                </a:cubicBezTo>
                <a:cubicBezTo>
                  <a:pt x="17" y="137"/>
                  <a:pt x="17" y="137"/>
                  <a:pt x="17" y="137"/>
                </a:cubicBezTo>
                <a:cubicBezTo>
                  <a:pt x="8" y="137"/>
                  <a:pt x="0" y="128"/>
                  <a:pt x="0" y="118"/>
                </a:cubicBezTo>
                <a:cubicBezTo>
                  <a:pt x="0" y="19"/>
                  <a:pt x="0" y="19"/>
                  <a:pt x="0" y="19"/>
                </a:cubicBezTo>
                <a:cubicBezTo>
                  <a:pt x="0" y="8"/>
                  <a:pt x="8" y="0"/>
                  <a:pt x="17" y="0"/>
                </a:cubicBezTo>
                <a:cubicBezTo>
                  <a:pt x="223" y="0"/>
                  <a:pt x="223" y="0"/>
                  <a:pt x="223" y="0"/>
                </a:cubicBezTo>
                <a:cubicBezTo>
                  <a:pt x="232" y="0"/>
                  <a:pt x="240" y="8"/>
                  <a:pt x="240" y="19"/>
                </a:cubicBezTo>
                <a:lnTo>
                  <a:pt x="240" y="118"/>
                </a:lnTo>
                <a:close/>
              </a:path>
            </a:pathLst>
          </a:custGeom>
          <a:solidFill>
            <a:srgbClr val="D7E2E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sz="1600">
              <a:latin typeface="Calibri" pitchFamily="34" charset="0"/>
              <a:ea typeface="ＭＳ Ｐゴシック" pitchFamily="34" charset="-128"/>
            </a:endParaRPr>
          </a:p>
        </p:txBody>
      </p:sp>
      <p:sp>
        <p:nvSpPr>
          <p:cNvPr id="27" name="Rectangle 19"/>
          <p:cNvSpPr>
            <a:spLocks noChangeArrowheads="1"/>
          </p:cNvSpPr>
          <p:nvPr/>
        </p:nvSpPr>
        <p:spPr bwMode="auto">
          <a:xfrm>
            <a:off x="3886200" y="5525869"/>
            <a:ext cx="198120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800" i="1" dirty="0">
                <a:latin typeface="Myriad Pro" pitchFamily="34" charset="0"/>
                <a:ea typeface="ＭＳ Ｐゴシック" pitchFamily="34" charset="-128"/>
              </a:rPr>
              <a:t>Short-run </a:t>
            </a:r>
            <a:r>
              <a:rPr lang="en-US" sz="1800" i="1" dirty="0" smtClean="0">
                <a:latin typeface="Myriad Pro" pitchFamily="34" charset="0"/>
                <a:ea typeface="ＭＳ Ｐゴシック" pitchFamily="34" charset="-128"/>
              </a:rPr>
              <a:t>equilibrium output</a:t>
            </a:r>
            <a:endParaRPr lang="en-US" sz="1800" i="1" dirty="0">
              <a:latin typeface="Myriad Pro" pitchFamily="34" charset="0"/>
              <a:ea typeface="ＭＳ Ｐゴシック" pitchFamily="34" charset="-128"/>
            </a:endParaRPr>
          </a:p>
        </p:txBody>
      </p:sp>
      <p:sp>
        <p:nvSpPr>
          <p:cNvPr id="28" name="Freeform 39"/>
          <p:cNvSpPr>
            <a:spLocks/>
          </p:cNvSpPr>
          <p:nvPr/>
        </p:nvSpPr>
        <p:spPr bwMode="auto">
          <a:xfrm>
            <a:off x="1905000" y="3468469"/>
            <a:ext cx="2438400" cy="646331"/>
          </a:xfrm>
          <a:custGeom>
            <a:avLst/>
            <a:gdLst>
              <a:gd name="T0" fmla="*/ 1500513 w 240"/>
              <a:gd name="T1" fmla="*/ 765140 h 137"/>
              <a:gd name="T2" fmla="*/ 1394227 w 240"/>
              <a:gd name="T3" fmla="*/ 888340 h 137"/>
              <a:gd name="T4" fmla="*/ 106286 w 240"/>
              <a:gd name="T5" fmla="*/ 888340 h 137"/>
              <a:gd name="T6" fmla="*/ 0 w 240"/>
              <a:gd name="T7" fmla="*/ 765140 h 137"/>
              <a:gd name="T8" fmla="*/ 0 w 240"/>
              <a:gd name="T9" fmla="*/ 123200 h 137"/>
              <a:gd name="T10" fmla="*/ 106286 w 240"/>
              <a:gd name="T11" fmla="*/ 0 h 137"/>
              <a:gd name="T12" fmla="*/ 1394227 w 240"/>
              <a:gd name="T13" fmla="*/ 0 h 137"/>
              <a:gd name="T14" fmla="*/ 1500513 w 240"/>
              <a:gd name="T15" fmla="*/ 123200 h 137"/>
              <a:gd name="T16" fmla="*/ 1500513 w 240"/>
              <a:gd name="T17" fmla="*/ 765140 h 137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240"/>
              <a:gd name="T28" fmla="*/ 0 h 137"/>
              <a:gd name="T29" fmla="*/ 240 w 240"/>
              <a:gd name="T30" fmla="*/ 137 h 137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240" h="137">
                <a:moveTo>
                  <a:pt x="240" y="118"/>
                </a:moveTo>
                <a:cubicBezTo>
                  <a:pt x="240" y="128"/>
                  <a:pt x="232" y="137"/>
                  <a:pt x="223" y="137"/>
                </a:cubicBezTo>
                <a:cubicBezTo>
                  <a:pt x="17" y="137"/>
                  <a:pt x="17" y="137"/>
                  <a:pt x="17" y="137"/>
                </a:cubicBezTo>
                <a:cubicBezTo>
                  <a:pt x="8" y="137"/>
                  <a:pt x="0" y="128"/>
                  <a:pt x="0" y="118"/>
                </a:cubicBezTo>
                <a:cubicBezTo>
                  <a:pt x="0" y="19"/>
                  <a:pt x="0" y="19"/>
                  <a:pt x="0" y="19"/>
                </a:cubicBezTo>
                <a:cubicBezTo>
                  <a:pt x="0" y="8"/>
                  <a:pt x="8" y="0"/>
                  <a:pt x="17" y="0"/>
                </a:cubicBezTo>
                <a:cubicBezTo>
                  <a:pt x="223" y="0"/>
                  <a:pt x="223" y="0"/>
                  <a:pt x="223" y="0"/>
                </a:cubicBezTo>
                <a:cubicBezTo>
                  <a:pt x="232" y="0"/>
                  <a:pt x="240" y="8"/>
                  <a:pt x="240" y="19"/>
                </a:cubicBezTo>
                <a:lnTo>
                  <a:pt x="240" y="118"/>
                </a:lnTo>
                <a:close/>
              </a:path>
            </a:pathLst>
          </a:custGeom>
          <a:solidFill>
            <a:srgbClr val="D7E2E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sz="1600">
              <a:latin typeface="Calibri" pitchFamily="34" charset="0"/>
              <a:ea typeface="ＭＳ Ｐゴシック" pitchFamily="34" charset="-128"/>
            </a:endParaRPr>
          </a:p>
        </p:txBody>
      </p:sp>
      <p:sp>
        <p:nvSpPr>
          <p:cNvPr id="29" name="Rectangle 19"/>
          <p:cNvSpPr>
            <a:spLocks noChangeArrowheads="1"/>
          </p:cNvSpPr>
          <p:nvPr/>
        </p:nvSpPr>
        <p:spPr bwMode="auto">
          <a:xfrm>
            <a:off x="1905000" y="3468469"/>
            <a:ext cx="243840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800" i="1" dirty="0">
                <a:latin typeface="Myriad Pro" pitchFamily="34" charset="0"/>
                <a:ea typeface="ＭＳ Ｐゴシック" pitchFamily="34" charset="-128"/>
              </a:rPr>
              <a:t>Short-run </a:t>
            </a:r>
            <a:r>
              <a:rPr lang="en-US" sz="1800" i="1" dirty="0" smtClean="0">
                <a:latin typeface="Myriad Pro" pitchFamily="34" charset="0"/>
                <a:ea typeface="ＭＳ Ｐゴシック" pitchFamily="34" charset="-128"/>
              </a:rPr>
              <a:t>equilibrium aggregate price level</a:t>
            </a:r>
            <a:endParaRPr lang="en-US" sz="1800" i="1" dirty="0">
              <a:latin typeface="Myriad Pro" pitchFamily="34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848496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437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437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437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3759" grpId="0" animBg="1"/>
      <p:bldP spid="543763" grpId="0"/>
      <p:bldP spid="543766" grpId="0" animBg="1"/>
      <p:bldP spid="26" grpId="0" animBg="1"/>
      <p:bldP spid="27" grpId="0"/>
      <p:bldP spid="28" grpId="0" animBg="1"/>
      <p:bldP spid="2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362" name="Rectangle 7"/>
          <p:cNvSpPr>
            <a:spLocks noChangeArrowheads="1"/>
          </p:cNvSpPr>
          <p:nvPr/>
        </p:nvSpPr>
        <p:spPr bwMode="auto">
          <a:xfrm>
            <a:off x="914400" y="3832225"/>
            <a:ext cx="282575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800" dirty="0" smtClean="0">
                <a:solidFill>
                  <a:srgbClr val="000000"/>
                </a:solidFill>
                <a:latin typeface="Myriad Pro" pitchFamily="34" charset="0"/>
                <a:ea typeface="ＭＳ Ｐゴシック" pitchFamily="34" charset="-128"/>
              </a:rPr>
              <a:t>7.9</a:t>
            </a:r>
            <a:endParaRPr lang="en-US" sz="1800" dirty="0">
              <a:latin typeface="Myriad Pro" pitchFamily="34" charset="0"/>
              <a:ea typeface="ＭＳ Ｐゴシック" pitchFamily="34" charset="-128"/>
            </a:endParaRPr>
          </a:p>
        </p:txBody>
      </p:sp>
      <p:sp>
        <p:nvSpPr>
          <p:cNvPr id="527363" name="Rectangle 42"/>
          <p:cNvSpPr>
            <a:spLocks noChangeArrowheads="1"/>
          </p:cNvSpPr>
          <p:nvPr/>
        </p:nvSpPr>
        <p:spPr bwMode="auto">
          <a:xfrm>
            <a:off x="3900488" y="3622675"/>
            <a:ext cx="4699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800" dirty="0">
                <a:solidFill>
                  <a:srgbClr val="000000"/>
                </a:solidFill>
                <a:latin typeface="Myriad Pro" pitchFamily="34" charset="0"/>
                <a:ea typeface="ＭＳ Ｐゴシック" pitchFamily="34" charset="-128"/>
              </a:rPr>
              <a:t>1933</a:t>
            </a:r>
            <a:endParaRPr lang="en-US" sz="1800" dirty="0">
              <a:latin typeface="Myriad Pro" pitchFamily="34" charset="0"/>
              <a:ea typeface="ＭＳ Ｐゴシック" pitchFamily="34" charset="-128"/>
            </a:endParaRPr>
          </a:p>
        </p:txBody>
      </p:sp>
      <p:sp>
        <p:nvSpPr>
          <p:cNvPr id="527364" name="Rectangle 82"/>
          <p:cNvSpPr>
            <a:spLocks noChangeArrowheads="1"/>
          </p:cNvSpPr>
          <p:nvPr/>
        </p:nvSpPr>
        <p:spPr bwMode="auto">
          <a:xfrm>
            <a:off x="1065213" y="6237288"/>
            <a:ext cx="117475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800" dirty="0">
                <a:solidFill>
                  <a:srgbClr val="000000"/>
                </a:solidFill>
                <a:latin typeface="Myriad Pro" pitchFamily="34" charset="0"/>
                <a:ea typeface="ＭＳ Ｐゴシック" pitchFamily="34" charset="-128"/>
              </a:rPr>
              <a:t>0</a:t>
            </a:r>
            <a:endParaRPr lang="en-US" sz="1800" dirty="0">
              <a:latin typeface="Myriad Pro" pitchFamily="34" charset="0"/>
              <a:ea typeface="ＭＳ Ｐゴシック" pitchFamily="34" charset="-128"/>
            </a:endParaRPr>
          </a:p>
        </p:txBody>
      </p:sp>
      <p:sp>
        <p:nvSpPr>
          <p:cNvPr id="527365" name="Rectangle 84"/>
          <p:cNvSpPr>
            <a:spLocks noChangeArrowheads="1"/>
          </p:cNvSpPr>
          <p:nvPr/>
        </p:nvSpPr>
        <p:spPr bwMode="auto">
          <a:xfrm>
            <a:off x="3757613" y="6237288"/>
            <a:ext cx="35586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800" dirty="0" smtClean="0">
                <a:solidFill>
                  <a:srgbClr val="000000"/>
                </a:solidFill>
                <a:latin typeface="Myriad Pro" pitchFamily="34" charset="0"/>
                <a:ea typeface="ＭＳ Ｐゴシック" pitchFamily="34" charset="-128"/>
              </a:rPr>
              <a:t>716</a:t>
            </a:r>
            <a:endParaRPr lang="en-US" sz="1800" dirty="0">
              <a:latin typeface="Myriad Pro" pitchFamily="34" charset="0"/>
              <a:ea typeface="ＭＳ Ｐゴシック" pitchFamily="34" charset="-128"/>
            </a:endParaRPr>
          </a:p>
        </p:txBody>
      </p:sp>
      <p:sp>
        <p:nvSpPr>
          <p:cNvPr id="527366" name="Line 90"/>
          <p:cNvSpPr>
            <a:spLocks noChangeShapeType="1"/>
          </p:cNvSpPr>
          <p:nvPr/>
        </p:nvSpPr>
        <p:spPr bwMode="auto">
          <a:xfrm flipV="1">
            <a:off x="3971925" y="6029325"/>
            <a:ext cx="3175" cy="155575"/>
          </a:xfrm>
          <a:prstGeom prst="line">
            <a:avLst/>
          </a:prstGeom>
          <a:noFill/>
          <a:ln w="4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27367" name="Line 91"/>
          <p:cNvSpPr>
            <a:spLocks noChangeShapeType="1"/>
          </p:cNvSpPr>
          <p:nvPr/>
        </p:nvSpPr>
        <p:spPr bwMode="auto">
          <a:xfrm flipV="1">
            <a:off x="5346700" y="6029325"/>
            <a:ext cx="1588" cy="155575"/>
          </a:xfrm>
          <a:prstGeom prst="line">
            <a:avLst/>
          </a:prstGeom>
          <a:noFill/>
          <a:ln w="4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27368" name="Line 92"/>
          <p:cNvSpPr>
            <a:spLocks noChangeShapeType="1"/>
          </p:cNvSpPr>
          <p:nvPr/>
        </p:nvSpPr>
        <p:spPr bwMode="auto">
          <a:xfrm>
            <a:off x="1262063" y="3971925"/>
            <a:ext cx="141287" cy="3175"/>
          </a:xfrm>
          <a:prstGeom prst="line">
            <a:avLst/>
          </a:prstGeom>
          <a:noFill/>
          <a:ln w="4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27369" name="Line 93"/>
          <p:cNvSpPr>
            <a:spLocks noChangeShapeType="1"/>
          </p:cNvSpPr>
          <p:nvPr/>
        </p:nvSpPr>
        <p:spPr bwMode="auto">
          <a:xfrm flipH="1" flipV="1">
            <a:off x="1892300" y="2476500"/>
            <a:ext cx="4338638" cy="3103563"/>
          </a:xfrm>
          <a:prstGeom prst="line">
            <a:avLst/>
          </a:prstGeom>
          <a:noFill/>
          <a:ln w="38100">
            <a:solidFill>
              <a:srgbClr val="3C5DAA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27370" name="Oval 94"/>
          <p:cNvSpPr>
            <a:spLocks noChangeArrowheads="1"/>
          </p:cNvSpPr>
          <p:nvPr/>
        </p:nvSpPr>
        <p:spPr bwMode="auto">
          <a:xfrm>
            <a:off x="3913188" y="3908425"/>
            <a:ext cx="115887" cy="130175"/>
          </a:xfrm>
          <a:prstGeom prst="ellipse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sz="1800">
              <a:latin typeface="Myriad Pro" pitchFamily="34" charset="0"/>
              <a:ea typeface="ＭＳ Ｐゴシック" pitchFamily="34" charset="-128"/>
            </a:endParaRPr>
          </a:p>
        </p:txBody>
      </p:sp>
      <p:sp>
        <p:nvSpPr>
          <p:cNvPr id="527371" name="Freeform 96"/>
          <p:cNvSpPr>
            <a:spLocks/>
          </p:cNvSpPr>
          <p:nvPr/>
        </p:nvSpPr>
        <p:spPr bwMode="auto">
          <a:xfrm>
            <a:off x="1262063" y="2144018"/>
            <a:ext cx="6000750" cy="4040882"/>
          </a:xfrm>
          <a:custGeom>
            <a:avLst/>
            <a:gdLst>
              <a:gd name="T0" fmla="*/ 5999487 w 2433"/>
              <a:gd name="T1" fmla="*/ 4735292 h 1720"/>
              <a:gd name="T2" fmla="*/ 0 w 2433"/>
              <a:gd name="T3" fmla="*/ 4735292 h 1720"/>
              <a:gd name="T4" fmla="*/ 0 w 2433"/>
              <a:gd name="T5" fmla="*/ 0 h 1720"/>
              <a:gd name="T6" fmla="*/ 0 60000 65536"/>
              <a:gd name="T7" fmla="*/ 0 60000 65536"/>
              <a:gd name="T8" fmla="*/ 0 60000 65536"/>
              <a:gd name="T9" fmla="*/ 0 w 2433"/>
              <a:gd name="T10" fmla="*/ 0 h 1720"/>
              <a:gd name="T11" fmla="*/ 2433 w 2433"/>
              <a:gd name="T12" fmla="*/ 1720 h 172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433" h="1720">
                <a:moveTo>
                  <a:pt x="2433" y="1720"/>
                </a:moveTo>
                <a:lnTo>
                  <a:pt x="0" y="1720"/>
                </a:lnTo>
                <a:lnTo>
                  <a:pt x="0" y="0"/>
                </a:lnTo>
              </a:path>
            </a:pathLst>
          </a:custGeom>
          <a:noFill/>
          <a:ln w="4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sz="1800">
              <a:latin typeface="Myriad Pro" pitchFamily="34" charset="0"/>
              <a:ea typeface="ＭＳ Ｐゴシック" pitchFamily="34" charset="-128"/>
            </a:endParaRPr>
          </a:p>
        </p:txBody>
      </p:sp>
      <p:sp>
        <p:nvSpPr>
          <p:cNvPr id="527372" name="Rectangle 12"/>
          <p:cNvSpPr>
            <a:spLocks noChangeArrowheads="1"/>
          </p:cNvSpPr>
          <p:nvPr/>
        </p:nvSpPr>
        <p:spPr bwMode="auto">
          <a:xfrm>
            <a:off x="5718175" y="6292850"/>
            <a:ext cx="236220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600" b="1" dirty="0">
                <a:latin typeface="Myriad Pro" pitchFamily="34" charset="0"/>
                <a:ea typeface="ＭＳ Ｐゴシック" pitchFamily="34" charset="-128"/>
              </a:rPr>
              <a:t>Real GDP (billions of </a:t>
            </a:r>
            <a:r>
              <a:rPr lang="en-US" sz="1600" b="1" dirty="0" smtClean="0">
                <a:latin typeface="Myriad Pro" pitchFamily="34" charset="0"/>
                <a:ea typeface="ＭＳ Ｐゴシック" pitchFamily="34" charset="-128"/>
              </a:rPr>
              <a:t>2005 </a:t>
            </a:r>
            <a:r>
              <a:rPr lang="en-US" sz="1600" b="1" dirty="0">
                <a:latin typeface="Myriad Pro" pitchFamily="34" charset="0"/>
                <a:ea typeface="ＭＳ Ｐゴシック" pitchFamily="34" charset="-128"/>
              </a:rPr>
              <a:t>dollars)</a:t>
            </a:r>
          </a:p>
        </p:txBody>
      </p:sp>
      <p:sp>
        <p:nvSpPr>
          <p:cNvPr id="527373" name="Rectangle 13"/>
          <p:cNvSpPr>
            <a:spLocks noChangeArrowheads="1"/>
          </p:cNvSpPr>
          <p:nvPr/>
        </p:nvSpPr>
        <p:spPr bwMode="auto">
          <a:xfrm>
            <a:off x="0" y="1066800"/>
            <a:ext cx="1892300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600" b="1" dirty="0">
                <a:latin typeface="Myriad Pro" pitchFamily="34" charset="0"/>
                <a:ea typeface="ＭＳ Ｐゴシック" pitchFamily="34" charset="-128"/>
              </a:rPr>
              <a:t>Aggregate price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600" b="1" dirty="0">
                <a:latin typeface="Myriad Pro" pitchFamily="34" charset="0"/>
                <a:ea typeface="ＭＳ Ｐゴシック" pitchFamily="34" charset="-128"/>
              </a:rPr>
              <a:t>level (GDP deflator,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600" b="1" dirty="0" smtClean="0">
                <a:latin typeface="Myriad Pro" pitchFamily="34" charset="0"/>
                <a:ea typeface="ＭＳ Ｐゴシック" pitchFamily="34" charset="-128"/>
              </a:rPr>
              <a:t>2005 </a:t>
            </a:r>
            <a:r>
              <a:rPr lang="en-US" sz="1600" b="1" dirty="0">
                <a:latin typeface="Myriad Pro" pitchFamily="34" charset="0"/>
                <a:ea typeface="ＭＳ Ｐゴシック" pitchFamily="34" charset="-128"/>
              </a:rPr>
              <a:t>= 100)</a:t>
            </a:r>
          </a:p>
        </p:txBody>
      </p:sp>
      <p:sp>
        <p:nvSpPr>
          <p:cNvPr id="527374" name="Rectangle 14"/>
          <p:cNvSpPr>
            <a:spLocks noChangeArrowheads="1"/>
          </p:cNvSpPr>
          <p:nvPr/>
        </p:nvSpPr>
        <p:spPr bwMode="auto">
          <a:xfrm>
            <a:off x="5489575" y="5529263"/>
            <a:ext cx="2286000" cy="58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600">
                <a:latin typeface="Myriad Pro" pitchFamily="34" charset="0"/>
                <a:ea typeface="ＭＳ Ｐゴシック" pitchFamily="34" charset="-128"/>
              </a:rPr>
              <a:t>Aggregate demand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600">
                <a:latin typeface="Myriad Pro" pitchFamily="34" charset="0"/>
                <a:ea typeface="ＭＳ Ｐゴシック" pitchFamily="34" charset="-128"/>
              </a:rPr>
              <a:t>curve, </a:t>
            </a:r>
            <a:r>
              <a:rPr lang="en-US" sz="1600" i="1">
                <a:latin typeface="Myriad Pro" pitchFamily="34" charset="0"/>
                <a:ea typeface="ＭＳ Ｐゴシック" pitchFamily="34" charset="-128"/>
              </a:rPr>
              <a:t>AD</a:t>
            </a:r>
          </a:p>
        </p:txBody>
      </p:sp>
      <p:sp>
        <p:nvSpPr>
          <p:cNvPr id="527375" name="Line 15"/>
          <p:cNvSpPr>
            <a:spLocks noChangeShapeType="1"/>
          </p:cNvSpPr>
          <p:nvPr/>
        </p:nvSpPr>
        <p:spPr bwMode="auto">
          <a:xfrm>
            <a:off x="3965575" y="4005263"/>
            <a:ext cx="0" cy="2181225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27376" name="Line 16"/>
          <p:cNvSpPr>
            <a:spLocks noChangeShapeType="1"/>
          </p:cNvSpPr>
          <p:nvPr/>
        </p:nvSpPr>
        <p:spPr bwMode="auto">
          <a:xfrm flipH="1" flipV="1">
            <a:off x="1382713" y="3973513"/>
            <a:ext cx="2473325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27377" name="Line 43"/>
          <p:cNvSpPr>
            <a:spLocks noChangeShapeType="1"/>
          </p:cNvSpPr>
          <p:nvPr/>
        </p:nvSpPr>
        <p:spPr bwMode="auto">
          <a:xfrm flipV="1">
            <a:off x="4683125" y="4076699"/>
            <a:ext cx="1111250" cy="85725"/>
          </a:xfrm>
          <a:prstGeom prst="line">
            <a:avLst/>
          </a:prstGeom>
          <a:noFill/>
          <a:ln w="4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27378" name="Freeform 44"/>
          <p:cNvSpPr>
            <a:spLocks/>
          </p:cNvSpPr>
          <p:nvPr/>
        </p:nvSpPr>
        <p:spPr bwMode="auto">
          <a:xfrm>
            <a:off x="5794375" y="3516313"/>
            <a:ext cx="2185988" cy="1257297"/>
          </a:xfrm>
          <a:custGeom>
            <a:avLst/>
            <a:gdLst>
              <a:gd name="T0" fmla="*/ 2184770 w 375"/>
              <a:gd name="T1" fmla="*/ 1007958 h 174"/>
              <a:gd name="T2" fmla="*/ 2085727 w 375"/>
              <a:gd name="T3" fmla="*/ 1131514 h 174"/>
              <a:gd name="T4" fmla="*/ 99043 w 375"/>
              <a:gd name="T5" fmla="*/ 1131514 h 174"/>
              <a:gd name="T6" fmla="*/ 0 w 375"/>
              <a:gd name="T7" fmla="*/ 1007958 h 174"/>
              <a:gd name="T8" fmla="*/ 0 w 375"/>
              <a:gd name="T9" fmla="*/ 123556 h 174"/>
              <a:gd name="T10" fmla="*/ 99043 w 375"/>
              <a:gd name="T11" fmla="*/ 0 h 174"/>
              <a:gd name="T12" fmla="*/ 2085727 w 375"/>
              <a:gd name="T13" fmla="*/ 0 h 174"/>
              <a:gd name="T14" fmla="*/ 2184770 w 375"/>
              <a:gd name="T15" fmla="*/ 123556 h 174"/>
              <a:gd name="T16" fmla="*/ 2184770 w 375"/>
              <a:gd name="T17" fmla="*/ 1007958 h 174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375"/>
              <a:gd name="T28" fmla="*/ 0 h 174"/>
              <a:gd name="T29" fmla="*/ 375 w 375"/>
              <a:gd name="T30" fmla="*/ 174 h 174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375" h="174">
                <a:moveTo>
                  <a:pt x="375" y="155"/>
                </a:moveTo>
                <a:cubicBezTo>
                  <a:pt x="375" y="166"/>
                  <a:pt x="368" y="174"/>
                  <a:pt x="358" y="174"/>
                </a:cubicBezTo>
                <a:cubicBezTo>
                  <a:pt x="17" y="174"/>
                  <a:pt x="17" y="174"/>
                  <a:pt x="17" y="174"/>
                </a:cubicBezTo>
                <a:cubicBezTo>
                  <a:pt x="8" y="174"/>
                  <a:pt x="0" y="166"/>
                  <a:pt x="0" y="155"/>
                </a:cubicBezTo>
                <a:cubicBezTo>
                  <a:pt x="0" y="19"/>
                  <a:pt x="0" y="19"/>
                  <a:pt x="0" y="19"/>
                </a:cubicBezTo>
                <a:cubicBezTo>
                  <a:pt x="0" y="9"/>
                  <a:pt x="8" y="0"/>
                  <a:pt x="17" y="0"/>
                </a:cubicBezTo>
                <a:cubicBezTo>
                  <a:pt x="358" y="0"/>
                  <a:pt x="358" y="0"/>
                  <a:pt x="358" y="0"/>
                </a:cubicBezTo>
                <a:cubicBezTo>
                  <a:pt x="368" y="0"/>
                  <a:pt x="375" y="9"/>
                  <a:pt x="375" y="19"/>
                </a:cubicBezTo>
                <a:lnTo>
                  <a:pt x="375" y="155"/>
                </a:lnTo>
                <a:close/>
              </a:path>
            </a:pathLst>
          </a:custGeom>
          <a:solidFill>
            <a:srgbClr val="D7E2E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sz="1800">
              <a:latin typeface="Myriad Pro" pitchFamily="34" charset="0"/>
              <a:ea typeface="ＭＳ Ｐゴシック" pitchFamily="34" charset="-128"/>
            </a:endParaRPr>
          </a:p>
        </p:txBody>
      </p:sp>
      <p:sp>
        <p:nvSpPr>
          <p:cNvPr id="527379" name="Line 97"/>
          <p:cNvSpPr>
            <a:spLocks noChangeShapeType="1"/>
          </p:cNvSpPr>
          <p:nvPr/>
        </p:nvSpPr>
        <p:spPr bwMode="auto">
          <a:xfrm>
            <a:off x="4105275" y="3881438"/>
            <a:ext cx="1100138" cy="787400"/>
          </a:xfrm>
          <a:prstGeom prst="line">
            <a:avLst/>
          </a:prstGeom>
          <a:noFill/>
          <a:ln w="1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27380" name="Freeform 98"/>
          <p:cNvSpPr>
            <a:spLocks/>
          </p:cNvSpPr>
          <p:nvPr/>
        </p:nvSpPr>
        <p:spPr bwMode="auto">
          <a:xfrm>
            <a:off x="5141913" y="4597400"/>
            <a:ext cx="169862" cy="150813"/>
          </a:xfrm>
          <a:custGeom>
            <a:avLst/>
            <a:gdLst>
              <a:gd name="T0" fmla="*/ 52804 w 29"/>
              <a:gd name="T1" fmla="*/ 65834 h 23"/>
              <a:gd name="T2" fmla="*/ 58671 w 29"/>
              <a:gd name="T3" fmla="*/ 0 h 23"/>
              <a:gd name="T4" fmla="*/ 58671 w 29"/>
              <a:gd name="T5" fmla="*/ 0 h 23"/>
              <a:gd name="T6" fmla="*/ 111474 w 29"/>
              <a:gd name="T7" fmla="*/ 79001 h 23"/>
              <a:gd name="T8" fmla="*/ 170145 w 29"/>
              <a:gd name="T9" fmla="*/ 151418 h 23"/>
              <a:gd name="T10" fmla="*/ 88006 w 29"/>
              <a:gd name="T11" fmla="*/ 118501 h 23"/>
              <a:gd name="T12" fmla="*/ 0 w 29"/>
              <a:gd name="T13" fmla="*/ 98751 h 23"/>
              <a:gd name="T14" fmla="*/ 0 w 29"/>
              <a:gd name="T15" fmla="*/ 98751 h 23"/>
              <a:gd name="T16" fmla="*/ 52804 w 29"/>
              <a:gd name="T17" fmla="*/ 65834 h 23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29"/>
              <a:gd name="T28" fmla="*/ 0 h 23"/>
              <a:gd name="T29" fmla="*/ 29 w 29"/>
              <a:gd name="T30" fmla="*/ 23 h 23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29" h="23">
                <a:moveTo>
                  <a:pt x="9" y="10"/>
                </a:moveTo>
                <a:cubicBezTo>
                  <a:pt x="10" y="0"/>
                  <a:pt x="10" y="0"/>
                  <a:pt x="10" y="0"/>
                </a:cubicBezTo>
                <a:cubicBezTo>
                  <a:pt x="10" y="0"/>
                  <a:pt x="10" y="0"/>
                  <a:pt x="10" y="0"/>
                </a:cubicBezTo>
                <a:cubicBezTo>
                  <a:pt x="19" y="12"/>
                  <a:pt x="19" y="12"/>
                  <a:pt x="19" y="12"/>
                </a:cubicBezTo>
                <a:cubicBezTo>
                  <a:pt x="22" y="16"/>
                  <a:pt x="26" y="19"/>
                  <a:pt x="29" y="23"/>
                </a:cubicBezTo>
                <a:cubicBezTo>
                  <a:pt x="25" y="21"/>
                  <a:pt x="20" y="20"/>
                  <a:pt x="15" y="18"/>
                </a:cubicBezTo>
                <a:cubicBezTo>
                  <a:pt x="0" y="15"/>
                  <a:pt x="0" y="15"/>
                  <a:pt x="0" y="15"/>
                </a:cubicBezTo>
                <a:cubicBezTo>
                  <a:pt x="0" y="15"/>
                  <a:pt x="0" y="15"/>
                  <a:pt x="0" y="15"/>
                </a:cubicBezTo>
                <a:lnTo>
                  <a:pt x="9" y="1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sz="1800">
              <a:latin typeface="Myriad Pro" pitchFamily="34" charset="0"/>
              <a:ea typeface="ＭＳ Ｐゴシック" pitchFamily="34" charset="-128"/>
            </a:endParaRPr>
          </a:p>
        </p:txBody>
      </p:sp>
      <p:sp>
        <p:nvSpPr>
          <p:cNvPr id="527381" name="Freeform 99"/>
          <p:cNvSpPr>
            <a:spLocks/>
          </p:cNvSpPr>
          <p:nvPr/>
        </p:nvSpPr>
        <p:spPr bwMode="auto">
          <a:xfrm>
            <a:off x="4902200" y="4429125"/>
            <a:ext cx="169863" cy="149225"/>
          </a:xfrm>
          <a:custGeom>
            <a:avLst/>
            <a:gdLst>
              <a:gd name="T0" fmla="*/ 52804 w 29"/>
              <a:gd name="T1" fmla="*/ 64637 h 23"/>
              <a:gd name="T2" fmla="*/ 52804 w 29"/>
              <a:gd name="T3" fmla="*/ 0 h 23"/>
              <a:gd name="T4" fmla="*/ 58671 w 29"/>
              <a:gd name="T5" fmla="*/ 0 h 23"/>
              <a:gd name="T6" fmla="*/ 111474 w 29"/>
              <a:gd name="T7" fmla="*/ 77565 h 23"/>
              <a:gd name="T8" fmla="*/ 170145 w 29"/>
              <a:gd name="T9" fmla="*/ 148666 h 23"/>
              <a:gd name="T10" fmla="*/ 88006 w 29"/>
              <a:gd name="T11" fmla="*/ 109884 h 23"/>
              <a:gd name="T12" fmla="*/ 0 w 29"/>
              <a:gd name="T13" fmla="*/ 96956 h 23"/>
              <a:gd name="T14" fmla="*/ 0 w 29"/>
              <a:gd name="T15" fmla="*/ 90492 h 23"/>
              <a:gd name="T16" fmla="*/ 52804 w 29"/>
              <a:gd name="T17" fmla="*/ 64637 h 23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29"/>
              <a:gd name="T28" fmla="*/ 0 h 23"/>
              <a:gd name="T29" fmla="*/ 29 w 29"/>
              <a:gd name="T30" fmla="*/ 23 h 23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29" h="23">
                <a:moveTo>
                  <a:pt x="9" y="10"/>
                </a:moveTo>
                <a:cubicBezTo>
                  <a:pt x="9" y="0"/>
                  <a:pt x="9" y="0"/>
                  <a:pt x="9" y="0"/>
                </a:cubicBezTo>
                <a:cubicBezTo>
                  <a:pt x="10" y="0"/>
                  <a:pt x="10" y="0"/>
                  <a:pt x="10" y="0"/>
                </a:cubicBezTo>
                <a:cubicBezTo>
                  <a:pt x="19" y="12"/>
                  <a:pt x="19" y="12"/>
                  <a:pt x="19" y="12"/>
                </a:cubicBezTo>
                <a:cubicBezTo>
                  <a:pt x="22" y="16"/>
                  <a:pt x="26" y="19"/>
                  <a:pt x="29" y="23"/>
                </a:cubicBezTo>
                <a:cubicBezTo>
                  <a:pt x="25" y="21"/>
                  <a:pt x="20" y="19"/>
                  <a:pt x="15" y="17"/>
                </a:cubicBezTo>
                <a:cubicBezTo>
                  <a:pt x="0" y="15"/>
                  <a:pt x="0" y="15"/>
                  <a:pt x="0" y="15"/>
                </a:cubicBezTo>
                <a:cubicBezTo>
                  <a:pt x="0" y="14"/>
                  <a:pt x="0" y="14"/>
                  <a:pt x="0" y="14"/>
                </a:cubicBezTo>
                <a:lnTo>
                  <a:pt x="9" y="1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sz="1800">
              <a:latin typeface="Myriad Pro" pitchFamily="34" charset="0"/>
              <a:ea typeface="ＭＳ Ｐゴシック" pitchFamily="34" charset="-128"/>
            </a:endParaRPr>
          </a:p>
        </p:txBody>
      </p:sp>
      <p:sp>
        <p:nvSpPr>
          <p:cNvPr id="527382" name="Freeform 100"/>
          <p:cNvSpPr>
            <a:spLocks/>
          </p:cNvSpPr>
          <p:nvPr/>
        </p:nvSpPr>
        <p:spPr bwMode="auto">
          <a:xfrm>
            <a:off x="4657725" y="4252913"/>
            <a:ext cx="176213" cy="149225"/>
          </a:xfrm>
          <a:custGeom>
            <a:avLst/>
            <a:gdLst>
              <a:gd name="T0" fmla="*/ 58359 w 30"/>
              <a:gd name="T1" fmla="*/ 64637 h 23"/>
              <a:gd name="T2" fmla="*/ 58359 w 30"/>
              <a:gd name="T3" fmla="*/ 0 h 23"/>
              <a:gd name="T4" fmla="*/ 58359 w 30"/>
              <a:gd name="T5" fmla="*/ 0 h 23"/>
              <a:gd name="T6" fmla="*/ 110882 w 30"/>
              <a:gd name="T7" fmla="*/ 77565 h 23"/>
              <a:gd name="T8" fmla="*/ 175077 w 30"/>
              <a:gd name="T9" fmla="*/ 148666 h 23"/>
              <a:gd name="T10" fmla="*/ 93374 w 30"/>
              <a:gd name="T11" fmla="*/ 116347 h 23"/>
              <a:gd name="T12" fmla="*/ 5836 w 30"/>
              <a:gd name="T13" fmla="*/ 96956 h 23"/>
              <a:gd name="T14" fmla="*/ 0 w 30"/>
              <a:gd name="T15" fmla="*/ 96956 h 23"/>
              <a:gd name="T16" fmla="*/ 58359 w 30"/>
              <a:gd name="T17" fmla="*/ 64637 h 23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30"/>
              <a:gd name="T28" fmla="*/ 0 h 23"/>
              <a:gd name="T29" fmla="*/ 30 w 30"/>
              <a:gd name="T30" fmla="*/ 23 h 23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30" h="23">
                <a:moveTo>
                  <a:pt x="10" y="10"/>
                </a:moveTo>
                <a:cubicBezTo>
                  <a:pt x="10" y="0"/>
                  <a:pt x="10" y="0"/>
                  <a:pt x="10" y="0"/>
                </a:cubicBezTo>
                <a:cubicBezTo>
                  <a:pt x="10" y="0"/>
                  <a:pt x="10" y="0"/>
                  <a:pt x="10" y="0"/>
                </a:cubicBezTo>
                <a:cubicBezTo>
                  <a:pt x="19" y="12"/>
                  <a:pt x="19" y="12"/>
                  <a:pt x="19" y="12"/>
                </a:cubicBezTo>
                <a:cubicBezTo>
                  <a:pt x="23" y="16"/>
                  <a:pt x="26" y="19"/>
                  <a:pt x="30" y="23"/>
                </a:cubicBezTo>
                <a:cubicBezTo>
                  <a:pt x="25" y="21"/>
                  <a:pt x="20" y="20"/>
                  <a:pt x="16" y="18"/>
                </a:cubicBezTo>
                <a:cubicBezTo>
                  <a:pt x="1" y="15"/>
                  <a:pt x="1" y="15"/>
                  <a:pt x="1" y="15"/>
                </a:cubicBezTo>
                <a:cubicBezTo>
                  <a:pt x="0" y="15"/>
                  <a:pt x="0" y="15"/>
                  <a:pt x="0" y="15"/>
                </a:cubicBezTo>
                <a:lnTo>
                  <a:pt x="10" y="1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sz="1800">
              <a:latin typeface="Myriad Pro" pitchFamily="34" charset="0"/>
              <a:ea typeface="ＭＳ Ｐゴシック" pitchFamily="34" charset="-128"/>
            </a:endParaRPr>
          </a:p>
        </p:txBody>
      </p:sp>
      <p:sp>
        <p:nvSpPr>
          <p:cNvPr id="527383" name="Freeform 101"/>
          <p:cNvSpPr>
            <a:spLocks/>
          </p:cNvSpPr>
          <p:nvPr/>
        </p:nvSpPr>
        <p:spPr bwMode="auto">
          <a:xfrm>
            <a:off x="4419600" y="4076700"/>
            <a:ext cx="169863" cy="150813"/>
          </a:xfrm>
          <a:custGeom>
            <a:avLst/>
            <a:gdLst>
              <a:gd name="T0" fmla="*/ 52804 w 29"/>
              <a:gd name="T1" fmla="*/ 72417 h 23"/>
              <a:gd name="T2" fmla="*/ 52804 w 29"/>
              <a:gd name="T3" fmla="*/ 0 h 23"/>
              <a:gd name="T4" fmla="*/ 58671 w 29"/>
              <a:gd name="T5" fmla="*/ 0 h 23"/>
              <a:gd name="T6" fmla="*/ 105607 w 29"/>
              <a:gd name="T7" fmla="*/ 85584 h 23"/>
              <a:gd name="T8" fmla="*/ 170145 w 29"/>
              <a:gd name="T9" fmla="*/ 151418 h 23"/>
              <a:gd name="T10" fmla="*/ 88006 w 29"/>
              <a:gd name="T11" fmla="*/ 118501 h 23"/>
              <a:gd name="T12" fmla="*/ 0 w 29"/>
              <a:gd name="T13" fmla="*/ 98751 h 23"/>
              <a:gd name="T14" fmla="*/ 0 w 29"/>
              <a:gd name="T15" fmla="*/ 98751 h 23"/>
              <a:gd name="T16" fmla="*/ 52804 w 29"/>
              <a:gd name="T17" fmla="*/ 72417 h 23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29"/>
              <a:gd name="T28" fmla="*/ 0 h 23"/>
              <a:gd name="T29" fmla="*/ 29 w 29"/>
              <a:gd name="T30" fmla="*/ 23 h 23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29" h="23">
                <a:moveTo>
                  <a:pt x="9" y="11"/>
                </a:moveTo>
                <a:cubicBezTo>
                  <a:pt x="9" y="0"/>
                  <a:pt x="9" y="0"/>
                  <a:pt x="9" y="0"/>
                </a:cubicBezTo>
                <a:cubicBezTo>
                  <a:pt x="10" y="0"/>
                  <a:pt x="10" y="0"/>
                  <a:pt x="10" y="0"/>
                </a:cubicBezTo>
                <a:cubicBezTo>
                  <a:pt x="18" y="13"/>
                  <a:pt x="18" y="13"/>
                  <a:pt x="18" y="13"/>
                </a:cubicBezTo>
                <a:cubicBezTo>
                  <a:pt x="22" y="16"/>
                  <a:pt x="26" y="20"/>
                  <a:pt x="29" y="23"/>
                </a:cubicBezTo>
                <a:cubicBezTo>
                  <a:pt x="24" y="22"/>
                  <a:pt x="20" y="20"/>
                  <a:pt x="15" y="18"/>
                </a:cubicBezTo>
                <a:cubicBezTo>
                  <a:pt x="0" y="15"/>
                  <a:pt x="0" y="15"/>
                  <a:pt x="0" y="15"/>
                </a:cubicBezTo>
                <a:cubicBezTo>
                  <a:pt x="0" y="15"/>
                  <a:pt x="0" y="15"/>
                  <a:pt x="0" y="15"/>
                </a:cubicBezTo>
                <a:lnTo>
                  <a:pt x="9" y="1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sz="1800">
              <a:latin typeface="Myriad Pro" pitchFamily="34" charset="0"/>
              <a:ea typeface="ＭＳ Ｐゴシック" pitchFamily="34" charset="-128"/>
            </a:endParaRPr>
          </a:p>
        </p:txBody>
      </p:sp>
      <p:sp>
        <p:nvSpPr>
          <p:cNvPr id="527384" name="Freeform 102"/>
          <p:cNvSpPr>
            <a:spLocks/>
          </p:cNvSpPr>
          <p:nvPr/>
        </p:nvSpPr>
        <p:spPr bwMode="auto">
          <a:xfrm>
            <a:off x="4175125" y="3908425"/>
            <a:ext cx="174625" cy="149225"/>
          </a:xfrm>
          <a:custGeom>
            <a:avLst/>
            <a:gdLst>
              <a:gd name="T0" fmla="*/ 52523 w 30"/>
              <a:gd name="T1" fmla="*/ 64637 h 23"/>
              <a:gd name="T2" fmla="*/ 58359 w 30"/>
              <a:gd name="T3" fmla="*/ 0 h 23"/>
              <a:gd name="T4" fmla="*/ 58359 w 30"/>
              <a:gd name="T5" fmla="*/ 0 h 23"/>
              <a:gd name="T6" fmla="*/ 110882 w 30"/>
              <a:gd name="T7" fmla="*/ 77565 h 23"/>
              <a:gd name="T8" fmla="*/ 175077 w 30"/>
              <a:gd name="T9" fmla="*/ 148666 h 23"/>
              <a:gd name="T10" fmla="*/ 87539 w 30"/>
              <a:gd name="T11" fmla="*/ 116347 h 23"/>
              <a:gd name="T12" fmla="*/ 0 w 30"/>
              <a:gd name="T13" fmla="*/ 96956 h 23"/>
              <a:gd name="T14" fmla="*/ 0 w 30"/>
              <a:gd name="T15" fmla="*/ 90492 h 23"/>
              <a:gd name="T16" fmla="*/ 52523 w 30"/>
              <a:gd name="T17" fmla="*/ 64637 h 23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30"/>
              <a:gd name="T28" fmla="*/ 0 h 23"/>
              <a:gd name="T29" fmla="*/ 30 w 30"/>
              <a:gd name="T30" fmla="*/ 23 h 23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30" h="23">
                <a:moveTo>
                  <a:pt x="9" y="10"/>
                </a:moveTo>
                <a:cubicBezTo>
                  <a:pt x="10" y="0"/>
                  <a:pt x="10" y="0"/>
                  <a:pt x="10" y="0"/>
                </a:cubicBezTo>
                <a:cubicBezTo>
                  <a:pt x="10" y="0"/>
                  <a:pt x="10" y="0"/>
                  <a:pt x="10" y="0"/>
                </a:cubicBezTo>
                <a:cubicBezTo>
                  <a:pt x="19" y="12"/>
                  <a:pt x="19" y="12"/>
                  <a:pt x="19" y="12"/>
                </a:cubicBezTo>
                <a:cubicBezTo>
                  <a:pt x="22" y="16"/>
                  <a:pt x="26" y="19"/>
                  <a:pt x="30" y="23"/>
                </a:cubicBezTo>
                <a:cubicBezTo>
                  <a:pt x="25" y="21"/>
                  <a:pt x="20" y="19"/>
                  <a:pt x="15" y="18"/>
                </a:cubicBezTo>
                <a:cubicBezTo>
                  <a:pt x="0" y="15"/>
                  <a:pt x="0" y="15"/>
                  <a:pt x="0" y="15"/>
                </a:cubicBezTo>
                <a:cubicBezTo>
                  <a:pt x="0" y="14"/>
                  <a:pt x="0" y="14"/>
                  <a:pt x="0" y="14"/>
                </a:cubicBezTo>
                <a:lnTo>
                  <a:pt x="9" y="1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sz="1800">
              <a:latin typeface="Myriad Pro" pitchFamily="34" charset="0"/>
              <a:ea typeface="ＭＳ Ｐゴシック" pitchFamily="34" charset="-128"/>
            </a:endParaRPr>
          </a:p>
        </p:txBody>
      </p:sp>
      <p:sp>
        <p:nvSpPr>
          <p:cNvPr id="527385" name="Rectangle 25"/>
          <p:cNvSpPr>
            <a:spLocks noChangeArrowheads="1"/>
          </p:cNvSpPr>
          <p:nvPr/>
        </p:nvSpPr>
        <p:spPr bwMode="auto">
          <a:xfrm>
            <a:off x="5794375" y="3516313"/>
            <a:ext cx="2185988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600" i="1" dirty="0">
                <a:latin typeface="Myriad Pro" pitchFamily="34" charset="0"/>
                <a:ea typeface="ＭＳ Ｐゴシック" pitchFamily="34" charset="-128"/>
              </a:rPr>
              <a:t>A movement down </a:t>
            </a:r>
            <a:r>
              <a:rPr lang="en-US" sz="1600" i="1" dirty="0" smtClean="0">
                <a:latin typeface="Myriad Pro" pitchFamily="34" charset="0"/>
                <a:ea typeface="ＭＳ Ｐゴシック" pitchFamily="34" charset="-128"/>
              </a:rPr>
              <a:t>the AD </a:t>
            </a:r>
            <a:r>
              <a:rPr lang="en-US" sz="1600" i="1" dirty="0">
                <a:latin typeface="Myriad Pro" pitchFamily="34" charset="0"/>
                <a:ea typeface="ＭＳ Ｐゴシック" pitchFamily="34" charset="-128"/>
              </a:rPr>
              <a:t>curve leads to a </a:t>
            </a:r>
            <a:r>
              <a:rPr lang="en-US" sz="1600" i="1" dirty="0" smtClean="0">
                <a:latin typeface="Myriad Pro" pitchFamily="34" charset="0"/>
                <a:ea typeface="ＭＳ Ｐゴシック" pitchFamily="34" charset="-128"/>
              </a:rPr>
              <a:t>lower aggregate price </a:t>
            </a:r>
            <a:r>
              <a:rPr lang="en-US" sz="1600" i="1" dirty="0">
                <a:latin typeface="Myriad Pro" pitchFamily="34" charset="0"/>
                <a:ea typeface="ＭＳ Ｐゴシック" pitchFamily="34" charset="-128"/>
              </a:rPr>
              <a:t>level </a:t>
            </a:r>
            <a:r>
              <a:rPr lang="en-US" sz="1600" i="1" dirty="0" smtClean="0">
                <a:latin typeface="Myriad Pro" pitchFamily="34" charset="0"/>
                <a:ea typeface="ＭＳ Ｐゴシック" pitchFamily="34" charset="-128"/>
              </a:rPr>
              <a:t>and higher </a:t>
            </a:r>
            <a:r>
              <a:rPr lang="en-US" sz="1600" i="1" dirty="0">
                <a:latin typeface="Myriad Pro" pitchFamily="34" charset="0"/>
                <a:ea typeface="ＭＳ Ｐゴシック" pitchFamily="34" charset="-128"/>
              </a:rPr>
              <a:t>aggregate output.</a:t>
            </a:r>
          </a:p>
        </p:txBody>
      </p:sp>
      <p:sp>
        <p:nvSpPr>
          <p:cNvPr id="527386" name="Rectangle 83"/>
          <p:cNvSpPr>
            <a:spLocks noChangeArrowheads="1"/>
          </p:cNvSpPr>
          <p:nvPr/>
        </p:nvSpPr>
        <p:spPr bwMode="auto">
          <a:xfrm>
            <a:off x="5186363" y="6237288"/>
            <a:ext cx="52257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800" dirty="0" smtClean="0">
                <a:solidFill>
                  <a:srgbClr val="000000"/>
                </a:solidFill>
                <a:latin typeface="Myriad Pro" pitchFamily="34" charset="0"/>
                <a:ea typeface="ＭＳ Ｐゴシック" pitchFamily="34" charset="-128"/>
              </a:rPr>
              <a:t>1,000</a:t>
            </a:r>
            <a:endParaRPr lang="en-US" sz="1800" dirty="0">
              <a:latin typeface="Myriad Pro" pitchFamily="34" charset="0"/>
              <a:ea typeface="ＭＳ Ｐゴシック" pitchFamily="34" charset="-128"/>
            </a:endParaRPr>
          </a:p>
        </p:txBody>
      </p:sp>
      <p:sp>
        <p:nvSpPr>
          <p:cNvPr id="527387" name="Oval 95"/>
          <p:cNvSpPr>
            <a:spLocks noChangeArrowheads="1"/>
          </p:cNvSpPr>
          <p:nvPr/>
        </p:nvSpPr>
        <p:spPr bwMode="auto">
          <a:xfrm>
            <a:off x="5286375" y="4878388"/>
            <a:ext cx="119063" cy="128587"/>
          </a:xfrm>
          <a:prstGeom prst="ellipse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sz="1800">
              <a:latin typeface="Myriad Pro" pitchFamily="34" charset="0"/>
              <a:ea typeface="ＭＳ Ｐゴシック" pitchFamily="34" charset="-128"/>
            </a:endParaRPr>
          </a:p>
        </p:txBody>
      </p:sp>
      <p:grpSp>
        <p:nvGrpSpPr>
          <p:cNvPr id="527388" name="Group 28"/>
          <p:cNvGrpSpPr>
            <a:grpSpLocks/>
          </p:cNvGrpSpPr>
          <p:nvPr/>
        </p:nvGrpSpPr>
        <p:grpSpPr bwMode="auto">
          <a:xfrm>
            <a:off x="914400" y="4129086"/>
            <a:ext cx="488950" cy="920749"/>
            <a:chOff x="1246" y="1950"/>
            <a:chExt cx="308" cy="580"/>
          </a:xfrm>
        </p:grpSpPr>
        <p:sp>
          <p:nvSpPr>
            <p:cNvPr id="527389" name="Rectangle 6"/>
            <p:cNvSpPr>
              <a:spLocks noChangeArrowheads="1"/>
            </p:cNvSpPr>
            <p:nvPr/>
          </p:nvSpPr>
          <p:spPr bwMode="auto">
            <a:xfrm>
              <a:off x="1246" y="2356"/>
              <a:ext cx="180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sz="1800" dirty="0" smtClean="0">
                  <a:solidFill>
                    <a:srgbClr val="000000"/>
                  </a:solidFill>
                  <a:latin typeface="Myriad Pro" pitchFamily="34" charset="0"/>
                  <a:ea typeface="ＭＳ Ｐゴシック" pitchFamily="34" charset="-128"/>
                </a:rPr>
                <a:t>4.2</a:t>
              </a:r>
              <a:endParaRPr lang="en-US" sz="1800" dirty="0">
                <a:latin typeface="Myriad Pro" pitchFamily="34" charset="0"/>
                <a:ea typeface="ＭＳ Ｐゴシック" pitchFamily="34" charset="-128"/>
              </a:endParaRPr>
            </a:p>
          </p:txBody>
        </p:sp>
        <p:sp>
          <p:nvSpPr>
            <p:cNvPr id="527390" name="Line 89"/>
            <p:cNvSpPr>
              <a:spLocks noChangeShapeType="1"/>
            </p:cNvSpPr>
            <p:nvPr/>
          </p:nvSpPr>
          <p:spPr bwMode="auto">
            <a:xfrm>
              <a:off x="1465" y="2462"/>
              <a:ext cx="89" cy="1"/>
            </a:xfrm>
            <a:prstGeom prst="line">
              <a:avLst/>
            </a:prstGeom>
            <a:noFill/>
            <a:ln w="4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27391" name="Line 103"/>
            <p:cNvSpPr>
              <a:spLocks noChangeShapeType="1"/>
            </p:cNvSpPr>
            <p:nvPr/>
          </p:nvSpPr>
          <p:spPr bwMode="auto">
            <a:xfrm>
              <a:off x="1319" y="1950"/>
              <a:ext cx="2" cy="352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27392" name="Freeform 104"/>
            <p:cNvSpPr>
              <a:spLocks/>
            </p:cNvSpPr>
            <p:nvPr/>
          </p:nvSpPr>
          <p:spPr bwMode="auto">
            <a:xfrm>
              <a:off x="1298" y="2283"/>
              <a:ext cx="40" cy="73"/>
            </a:xfrm>
            <a:custGeom>
              <a:avLst/>
              <a:gdLst>
                <a:gd name="T0" fmla="*/ 34971 w 11"/>
                <a:gd name="T1" fmla="*/ 19272 h 18"/>
                <a:gd name="T2" fmla="*/ 64113 w 11"/>
                <a:gd name="T3" fmla="*/ 0 h 18"/>
                <a:gd name="T4" fmla="*/ 64113 w 11"/>
                <a:gd name="T5" fmla="*/ 0 h 18"/>
                <a:gd name="T6" fmla="*/ 46628 w 11"/>
                <a:gd name="T7" fmla="*/ 57815 h 18"/>
                <a:gd name="T8" fmla="*/ 34971 w 11"/>
                <a:gd name="T9" fmla="*/ 115629 h 18"/>
                <a:gd name="T10" fmla="*/ 23314 w 11"/>
                <a:gd name="T11" fmla="*/ 57815 h 18"/>
                <a:gd name="T12" fmla="*/ 0 w 11"/>
                <a:gd name="T13" fmla="*/ 0 h 18"/>
                <a:gd name="T14" fmla="*/ 0 w 11"/>
                <a:gd name="T15" fmla="*/ 0 h 18"/>
                <a:gd name="T16" fmla="*/ 34971 w 11"/>
                <a:gd name="T17" fmla="*/ 19272 h 18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1"/>
                <a:gd name="T28" fmla="*/ 0 h 18"/>
                <a:gd name="T29" fmla="*/ 11 w 11"/>
                <a:gd name="T30" fmla="*/ 18 h 18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1" h="18">
                  <a:moveTo>
                    <a:pt x="6" y="3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7" y="12"/>
                    <a:pt x="6" y="15"/>
                    <a:pt x="6" y="18"/>
                  </a:cubicBezTo>
                  <a:cubicBezTo>
                    <a:pt x="5" y="15"/>
                    <a:pt x="4" y="12"/>
                    <a:pt x="4" y="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6" y="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sz="1800">
                <a:latin typeface="Myriad Pro" pitchFamily="34" charset="0"/>
                <a:ea typeface="ＭＳ Ｐゴシック" pitchFamily="34" charset="-128"/>
              </a:endParaRPr>
            </a:p>
          </p:txBody>
        </p:sp>
      </p:grpSp>
      <p:sp>
        <p:nvSpPr>
          <p:cNvPr id="527393" name="Line 105"/>
          <p:cNvSpPr>
            <a:spLocks noChangeShapeType="1"/>
          </p:cNvSpPr>
          <p:nvPr/>
        </p:nvSpPr>
        <p:spPr bwMode="auto">
          <a:xfrm>
            <a:off x="4270375" y="6367463"/>
            <a:ext cx="838200" cy="3175"/>
          </a:xfrm>
          <a:prstGeom prst="line">
            <a:avLst/>
          </a:prstGeom>
          <a:noFill/>
          <a:ln w="28575">
            <a:solidFill>
              <a:srgbClr val="000000"/>
            </a:solidFill>
            <a:miter lim="800000"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27394" name="Line 34"/>
          <p:cNvSpPr>
            <a:spLocks noChangeShapeType="1"/>
          </p:cNvSpPr>
          <p:nvPr/>
        </p:nvSpPr>
        <p:spPr bwMode="auto">
          <a:xfrm>
            <a:off x="5337175" y="5072063"/>
            <a:ext cx="0" cy="962025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27395" name="Line 35"/>
          <p:cNvSpPr>
            <a:spLocks noChangeShapeType="1"/>
          </p:cNvSpPr>
          <p:nvPr/>
        </p:nvSpPr>
        <p:spPr bwMode="auto">
          <a:xfrm flipH="1" flipV="1">
            <a:off x="1382713" y="4943475"/>
            <a:ext cx="3886200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27396" name="Rectangle 36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pc="0" dirty="0"/>
              <a:t>The Aggregate Demand Curve</a:t>
            </a:r>
          </a:p>
        </p:txBody>
      </p:sp>
      <p:sp>
        <p:nvSpPr>
          <p:cNvPr id="38" name="Rectangle 3"/>
          <p:cNvSpPr>
            <a:spLocks noGrp="1" noChangeArrowheads="1"/>
          </p:cNvSpPr>
          <p:nvPr>
            <p:ph idx="1"/>
          </p:nvPr>
        </p:nvSpPr>
        <p:spPr>
          <a:xfrm>
            <a:off x="2514600" y="990600"/>
            <a:ext cx="6629400" cy="4648200"/>
          </a:xfrm>
        </p:spPr>
        <p:txBody>
          <a:bodyPr>
            <a:normAutofit/>
          </a:bodyPr>
          <a:lstStyle/>
          <a:p>
            <a:r>
              <a:rPr lang="en-US" sz="2400" b="1" i="1" dirty="0" smtClean="0">
                <a:solidFill>
                  <a:srgbClr val="990033"/>
                </a:solidFill>
              </a:rPr>
              <a:t>Aggregate </a:t>
            </a:r>
            <a:r>
              <a:rPr lang="en-US" sz="2400" b="1" i="1" dirty="0">
                <a:solidFill>
                  <a:srgbClr val="990033"/>
                </a:solidFill>
              </a:rPr>
              <a:t>demand </a:t>
            </a:r>
            <a:r>
              <a:rPr lang="en-US" sz="2400" b="1" i="1" dirty="0" smtClean="0">
                <a:solidFill>
                  <a:srgbClr val="990033"/>
                </a:solidFill>
              </a:rPr>
              <a:t>curve: </a:t>
            </a:r>
            <a:r>
              <a:rPr lang="en-US" sz="2400" dirty="0" smtClean="0"/>
              <a:t>the </a:t>
            </a:r>
            <a:r>
              <a:rPr lang="en-US" sz="2400" dirty="0"/>
              <a:t>relationship between the </a:t>
            </a:r>
            <a:r>
              <a:rPr lang="en-US" sz="2400" dirty="0">
                <a:solidFill>
                  <a:srgbClr val="0070C0"/>
                </a:solidFill>
              </a:rPr>
              <a:t>aggregate price level </a:t>
            </a:r>
            <a:r>
              <a:rPr lang="en-US" sz="2400" dirty="0"/>
              <a:t>and the </a:t>
            </a:r>
            <a:r>
              <a:rPr lang="en-US" sz="2400" dirty="0">
                <a:solidFill>
                  <a:srgbClr val="0070C0"/>
                </a:solidFill>
              </a:rPr>
              <a:t>quantity of aggregate output </a:t>
            </a:r>
            <a:r>
              <a:rPr lang="en-US" sz="2400" dirty="0"/>
              <a:t>demanded by households, businesses, the </a:t>
            </a:r>
            <a:r>
              <a:rPr lang="en-US" sz="2400" dirty="0" smtClean="0"/>
              <a:t>government, </a:t>
            </a:r>
            <a:r>
              <a:rPr lang="en-US" sz="2400" dirty="0"/>
              <a:t>and the rest of the world.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="" xmlns:p14="http://schemas.microsoft.com/office/powerpoint/2010/main" val="3115830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27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27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27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27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27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27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27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27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27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27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27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27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527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527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27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500"/>
                            </p:stCondLst>
                            <p:childTnLst>
                              <p:par>
                                <p:cTn id="5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527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000"/>
                            </p:stCondLst>
                            <p:childTnLst>
                              <p:par>
                                <p:cTn id="6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527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250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527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527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527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527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527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527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527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527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527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527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527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527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527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7362" grpId="0"/>
      <p:bldP spid="527363" grpId="0"/>
      <p:bldP spid="527364" grpId="0"/>
      <p:bldP spid="527365" grpId="0"/>
      <p:bldP spid="527366" grpId="0" animBg="1"/>
      <p:bldP spid="527367" grpId="0" animBg="1"/>
      <p:bldP spid="527368" grpId="0" animBg="1"/>
      <p:bldP spid="527369" grpId="0" animBg="1"/>
      <p:bldP spid="527370" grpId="0" animBg="1"/>
      <p:bldP spid="527371" grpId="0" animBg="1"/>
      <p:bldP spid="527372" grpId="0"/>
      <p:bldP spid="527373" grpId="0"/>
      <p:bldP spid="527374" grpId="0"/>
      <p:bldP spid="527375" grpId="0" animBg="1"/>
      <p:bldP spid="527376" grpId="0" animBg="1"/>
      <p:bldP spid="527377" grpId="0" animBg="1"/>
      <p:bldP spid="527378" grpId="0" animBg="1"/>
      <p:bldP spid="527379" grpId="0" animBg="1"/>
      <p:bldP spid="527380" grpId="0" animBg="1"/>
      <p:bldP spid="527381" grpId="0" animBg="1"/>
      <p:bldP spid="527382" grpId="0" animBg="1"/>
      <p:bldP spid="527383" grpId="0" animBg="1"/>
      <p:bldP spid="527384" grpId="0" animBg="1"/>
      <p:bldP spid="527385" grpId="0"/>
      <p:bldP spid="527386" grpId="0"/>
      <p:bldP spid="527387" grpId="0" animBg="1"/>
      <p:bldP spid="527393" grpId="0" animBg="1"/>
      <p:bldP spid="527394" grpId="0" animBg="1"/>
      <p:bldP spid="527395" grpId="0" animBg="1"/>
      <p:bldP spid="38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666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spc="0" dirty="0"/>
              <a:t>The </a:t>
            </a:r>
            <a:r>
              <a:rPr lang="en-US" sz="3800" spc="0" dirty="0" smtClean="0"/>
              <a:t>Shape of the Aggregate </a:t>
            </a:r>
            <a:r>
              <a:rPr lang="en-US" sz="3800" spc="0" dirty="0"/>
              <a:t>Demand Curve</a:t>
            </a:r>
          </a:p>
        </p:txBody>
      </p:sp>
      <p:sp>
        <p:nvSpPr>
          <p:cNvPr id="497667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990600"/>
            <a:ext cx="8839200" cy="5562600"/>
          </a:xfrm>
        </p:spPr>
        <p:txBody>
          <a:bodyPr>
            <a:normAutofit/>
          </a:bodyPr>
          <a:lstStyle/>
          <a:p>
            <a:r>
              <a:rPr lang="en-US" dirty="0" smtClean="0"/>
              <a:t>Recall: </a:t>
            </a:r>
            <a:r>
              <a:rPr lang="pl-PL" dirty="0">
                <a:solidFill>
                  <a:srgbClr val="990033"/>
                </a:solidFill>
              </a:rPr>
              <a:t>GDP = </a:t>
            </a:r>
            <a:r>
              <a:rPr lang="pl-PL" i="1" dirty="0">
                <a:solidFill>
                  <a:srgbClr val="990033"/>
                </a:solidFill>
              </a:rPr>
              <a:t>C </a:t>
            </a:r>
            <a:r>
              <a:rPr lang="pl-PL" dirty="0">
                <a:solidFill>
                  <a:srgbClr val="990033"/>
                </a:solidFill>
              </a:rPr>
              <a:t>+ </a:t>
            </a:r>
            <a:r>
              <a:rPr lang="pl-PL" i="1" dirty="0">
                <a:solidFill>
                  <a:srgbClr val="990033"/>
                </a:solidFill>
              </a:rPr>
              <a:t>I </a:t>
            </a:r>
            <a:r>
              <a:rPr lang="pl-PL" dirty="0">
                <a:solidFill>
                  <a:srgbClr val="990033"/>
                </a:solidFill>
              </a:rPr>
              <a:t>+ </a:t>
            </a:r>
            <a:r>
              <a:rPr lang="pl-PL" i="1" dirty="0">
                <a:solidFill>
                  <a:srgbClr val="990033"/>
                </a:solidFill>
              </a:rPr>
              <a:t>G </a:t>
            </a:r>
            <a:r>
              <a:rPr lang="pl-PL" dirty="0">
                <a:solidFill>
                  <a:srgbClr val="990033"/>
                </a:solidFill>
              </a:rPr>
              <a:t>+ </a:t>
            </a:r>
            <a:r>
              <a:rPr lang="pl-PL" i="1" dirty="0">
                <a:solidFill>
                  <a:srgbClr val="990033"/>
                </a:solidFill>
              </a:rPr>
              <a:t>X </a:t>
            </a:r>
            <a:r>
              <a:rPr lang="pl-PL" dirty="0">
                <a:solidFill>
                  <a:srgbClr val="990033"/>
                </a:solidFill>
              </a:rPr>
              <a:t>− </a:t>
            </a:r>
            <a:r>
              <a:rPr lang="pl-PL" i="1" dirty="0">
                <a:solidFill>
                  <a:srgbClr val="990033"/>
                </a:solidFill>
              </a:rPr>
              <a:t>IM</a:t>
            </a:r>
            <a:endParaRPr lang="en-US" dirty="0" smtClean="0">
              <a:solidFill>
                <a:srgbClr val="990033"/>
              </a:solidFill>
            </a:endParaRPr>
          </a:p>
          <a:p>
            <a:r>
              <a:rPr lang="en-US" sz="2800" dirty="0" smtClean="0">
                <a:solidFill>
                  <a:srgbClr val="0070C0"/>
                </a:solidFill>
              </a:rPr>
              <a:t>A </a:t>
            </a:r>
            <a:r>
              <a:rPr lang="en-US" sz="2800" u="sng" dirty="0" smtClean="0">
                <a:solidFill>
                  <a:srgbClr val="0070C0"/>
                </a:solidFill>
              </a:rPr>
              <a:t>rise</a:t>
            </a:r>
            <a:r>
              <a:rPr lang="en-US" sz="2800" dirty="0" smtClean="0">
                <a:solidFill>
                  <a:srgbClr val="0070C0"/>
                </a:solidFill>
              </a:rPr>
              <a:t> </a:t>
            </a:r>
            <a:r>
              <a:rPr lang="en-US" sz="2800" dirty="0">
                <a:solidFill>
                  <a:srgbClr val="0070C0"/>
                </a:solidFill>
              </a:rPr>
              <a:t>in the </a:t>
            </a:r>
            <a:r>
              <a:rPr lang="en-US" sz="2800" dirty="0" smtClean="0">
                <a:solidFill>
                  <a:srgbClr val="0070C0"/>
                </a:solidFill>
              </a:rPr>
              <a:t>aggregate </a:t>
            </a:r>
            <a:r>
              <a:rPr lang="en-US" sz="2800" u="sng" dirty="0" smtClean="0">
                <a:solidFill>
                  <a:srgbClr val="0070C0"/>
                </a:solidFill>
              </a:rPr>
              <a:t>price</a:t>
            </a:r>
            <a:r>
              <a:rPr lang="en-US" sz="2800" dirty="0" smtClean="0">
                <a:solidFill>
                  <a:srgbClr val="0070C0"/>
                </a:solidFill>
              </a:rPr>
              <a:t> </a:t>
            </a:r>
            <a:r>
              <a:rPr lang="en-US" sz="2800" dirty="0">
                <a:solidFill>
                  <a:srgbClr val="0070C0"/>
                </a:solidFill>
              </a:rPr>
              <a:t>level </a:t>
            </a:r>
            <a:r>
              <a:rPr lang="en-US" sz="2800" i="1" u="sng" dirty="0" smtClean="0">
                <a:solidFill>
                  <a:srgbClr val="0070C0"/>
                </a:solidFill>
              </a:rPr>
              <a:t>reduces</a:t>
            </a:r>
            <a:r>
              <a:rPr lang="en-US" sz="2800" dirty="0" smtClean="0">
                <a:solidFill>
                  <a:srgbClr val="0070C0"/>
                </a:solidFill>
              </a:rPr>
              <a:t> </a:t>
            </a:r>
            <a:r>
              <a:rPr lang="en-US" sz="2800" i="1" dirty="0">
                <a:solidFill>
                  <a:srgbClr val="990033"/>
                </a:solidFill>
              </a:rPr>
              <a:t>C, I, </a:t>
            </a:r>
            <a:r>
              <a:rPr lang="en-US" sz="2800" dirty="0">
                <a:solidFill>
                  <a:srgbClr val="990033"/>
                </a:solidFill>
              </a:rPr>
              <a:t>and </a:t>
            </a:r>
            <a:r>
              <a:rPr lang="en-US" sz="2800" i="1" dirty="0">
                <a:solidFill>
                  <a:srgbClr val="990033"/>
                </a:solidFill>
              </a:rPr>
              <a:t>X </a:t>
            </a:r>
            <a:r>
              <a:rPr lang="en-US" sz="2800" dirty="0">
                <a:solidFill>
                  <a:srgbClr val="990033"/>
                </a:solidFill>
              </a:rPr>
              <a:t>− </a:t>
            </a:r>
            <a:r>
              <a:rPr lang="en-US" sz="2800" i="1" dirty="0" smtClean="0">
                <a:solidFill>
                  <a:srgbClr val="990033"/>
                </a:solidFill>
              </a:rPr>
              <a:t>IM </a:t>
            </a:r>
          </a:p>
          <a:p>
            <a:r>
              <a:rPr lang="en-US" dirty="0" smtClean="0"/>
              <a:t>Two </a:t>
            </a:r>
            <a:r>
              <a:rPr lang="en-US" dirty="0"/>
              <a:t>reasons: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i="1" dirty="0" smtClean="0">
                <a:solidFill>
                  <a:srgbClr val="990033"/>
                </a:solidFill>
              </a:rPr>
              <a:t>The w</a:t>
            </a:r>
            <a:r>
              <a:rPr lang="en-US" b="1" i="1" dirty="0" smtClean="0">
                <a:solidFill>
                  <a:srgbClr val="990033"/>
                </a:solidFill>
              </a:rPr>
              <a:t>ealth effect: </a:t>
            </a:r>
            <a:r>
              <a:rPr lang="en-US" dirty="0" smtClean="0"/>
              <a:t>A </a:t>
            </a:r>
            <a:r>
              <a:rPr lang="en-US" dirty="0" smtClean="0">
                <a:solidFill>
                  <a:srgbClr val="0070C0"/>
                </a:solidFill>
              </a:rPr>
              <a:t>higher </a:t>
            </a:r>
            <a:r>
              <a:rPr lang="en-US" dirty="0">
                <a:solidFill>
                  <a:srgbClr val="0070C0"/>
                </a:solidFill>
              </a:rPr>
              <a:t>aggregate price level reduces the purchasing power</a:t>
            </a:r>
            <a:r>
              <a:rPr lang="en-US" dirty="0"/>
              <a:t> of households’ wealth and reduces consumer </a:t>
            </a:r>
            <a:r>
              <a:rPr lang="en-US" dirty="0" smtClean="0"/>
              <a:t>spending. </a:t>
            </a:r>
            <a:endParaRPr lang="en-US" dirty="0"/>
          </a:p>
          <a:p>
            <a:pPr marL="971550" lvl="1" indent="-514350">
              <a:buFont typeface="+mj-lt"/>
              <a:buAutoNum type="arabicPeriod"/>
            </a:pPr>
            <a:r>
              <a:rPr lang="en-US" i="1" dirty="0">
                <a:solidFill>
                  <a:srgbClr val="990033"/>
                </a:solidFill>
              </a:rPr>
              <a:t>The </a:t>
            </a:r>
            <a:r>
              <a:rPr lang="en-US" i="1" dirty="0" smtClean="0">
                <a:solidFill>
                  <a:srgbClr val="990033"/>
                </a:solidFill>
              </a:rPr>
              <a:t>interest rate effect: </a:t>
            </a:r>
            <a:r>
              <a:rPr lang="en-US" dirty="0" smtClean="0"/>
              <a:t>A </a:t>
            </a:r>
            <a:r>
              <a:rPr lang="en-US" dirty="0" smtClean="0">
                <a:solidFill>
                  <a:srgbClr val="0070C0"/>
                </a:solidFill>
              </a:rPr>
              <a:t>higher </a:t>
            </a:r>
            <a:r>
              <a:rPr lang="en-US" dirty="0">
                <a:solidFill>
                  <a:srgbClr val="0070C0"/>
                </a:solidFill>
              </a:rPr>
              <a:t>aggregate price level</a:t>
            </a:r>
            <a:r>
              <a:rPr lang="en-US" dirty="0"/>
              <a:t> </a:t>
            </a:r>
            <a:r>
              <a:rPr lang="en-US" dirty="0" smtClean="0"/>
              <a:t>makes households hold more money (to buy the same amount of goods) and  </a:t>
            </a:r>
            <a:r>
              <a:rPr lang="en-US" dirty="0">
                <a:solidFill>
                  <a:srgbClr val="0070C0"/>
                </a:solidFill>
              </a:rPr>
              <a:t>leads to a rise in interest rates </a:t>
            </a:r>
            <a:r>
              <a:rPr lang="en-US" dirty="0" smtClean="0"/>
              <a:t>(and </a:t>
            </a:r>
            <a:r>
              <a:rPr lang="en-US" dirty="0"/>
              <a:t>a fall in investment spending and consumer </a:t>
            </a:r>
            <a:r>
              <a:rPr lang="en-US" dirty="0" smtClean="0"/>
              <a:t>spending).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67933380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6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76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6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976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6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976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6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976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6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976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7667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506" name="Rectangle 39"/>
          <p:cNvSpPr>
            <a:spLocks noChangeArrowheads="1"/>
          </p:cNvSpPr>
          <p:nvPr/>
        </p:nvSpPr>
        <p:spPr bwMode="auto">
          <a:xfrm>
            <a:off x="8270875" y="4965700"/>
            <a:ext cx="317395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400" i="1" dirty="0" smtClean="0">
                <a:solidFill>
                  <a:srgbClr val="000000"/>
                </a:solidFill>
                <a:latin typeface="Myriad Pro" pitchFamily="34" charset="0"/>
                <a:ea typeface="ＭＳ Ｐゴシック" pitchFamily="34" charset="-128"/>
              </a:rPr>
              <a:t>AD</a:t>
            </a:r>
            <a:r>
              <a:rPr lang="en-US" sz="1400" baseline="-25000" dirty="0" smtClean="0">
                <a:solidFill>
                  <a:srgbClr val="000000"/>
                </a:solidFill>
                <a:latin typeface="Myriad Pro" pitchFamily="34" charset="0"/>
                <a:ea typeface="ＭＳ Ｐゴシック" pitchFamily="34" charset="-128"/>
              </a:rPr>
              <a:t>1</a:t>
            </a:r>
            <a:endParaRPr lang="en-US" sz="1400" i="1" dirty="0">
              <a:latin typeface="Myriad Pro" pitchFamily="34" charset="0"/>
              <a:ea typeface="ＭＳ Ｐゴシック" pitchFamily="34" charset="-128"/>
            </a:endParaRPr>
          </a:p>
        </p:txBody>
      </p:sp>
      <p:sp>
        <p:nvSpPr>
          <p:cNvPr id="533508" name="Rectangle 43"/>
          <p:cNvSpPr>
            <a:spLocks noChangeArrowheads="1"/>
          </p:cNvSpPr>
          <p:nvPr/>
        </p:nvSpPr>
        <p:spPr bwMode="auto">
          <a:xfrm>
            <a:off x="2438400" y="5181600"/>
            <a:ext cx="317395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400" i="1" dirty="0" smtClean="0">
                <a:solidFill>
                  <a:srgbClr val="000000"/>
                </a:solidFill>
                <a:latin typeface="Myriad Pro" pitchFamily="34" charset="0"/>
                <a:ea typeface="ＭＳ Ｐゴシック" pitchFamily="34" charset="-128"/>
              </a:rPr>
              <a:t>AD</a:t>
            </a:r>
            <a:r>
              <a:rPr lang="en-US" sz="1400" baseline="-25000" dirty="0" smtClean="0">
                <a:solidFill>
                  <a:srgbClr val="000000"/>
                </a:solidFill>
                <a:latin typeface="Myriad Pro" pitchFamily="34" charset="0"/>
                <a:ea typeface="ＭＳ Ｐゴシック" pitchFamily="34" charset="-128"/>
              </a:rPr>
              <a:t>1</a:t>
            </a:r>
            <a:endParaRPr lang="en-US" sz="1400" i="1" dirty="0">
              <a:latin typeface="Myriad Pro" pitchFamily="34" charset="0"/>
              <a:ea typeface="ＭＳ Ｐゴシック" pitchFamily="34" charset="-128"/>
            </a:endParaRPr>
          </a:p>
        </p:txBody>
      </p:sp>
      <p:sp>
        <p:nvSpPr>
          <p:cNvPr id="533510" name="Freeform 82"/>
          <p:cNvSpPr>
            <a:spLocks/>
          </p:cNvSpPr>
          <p:nvPr/>
        </p:nvSpPr>
        <p:spPr bwMode="auto">
          <a:xfrm>
            <a:off x="685800" y="2133600"/>
            <a:ext cx="3205163" cy="3400425"/>
          </a:xfrm>
          <a:custGeom>
            <a:avLst/>
            <a:gdLst>
              <a:gd name="T0" fmla="*/ 3205167 w 1587"/>
              <a:gd name="T1" fmla="*/ 3401077 h 1416"/>
              <a:gd name="T2" fmla="*/ 0 w 1587"/>
              <a:gd name="T3" fmla="*/ 3401077 h 1416"/>
              <a:gd name="T4" fmla="*/ 0 w 1587"/>
              <a:gd name="T5" fmla="*/ 0 h 1416"/>
              <a:gd name="T6" fmla="*/ 0 60000 65536"/>
              <a:gd name="T7" fmla="*/ 0 60000 65536"/>
              <a:gd name="T8" fmla="*/ 0 60000 65536"/>
              <a:gd name="T9" fmla="*/ 0 w 1587"/>
              <a:gd name="T10" fmla="*/ 0 h 1416"/>
              <a:gd name="T11" fmla="*/ 1587 w 1587"/>
              <a:gd name="T12" fmla="*/ 1416 h 141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587" h="1416">
                <a:moveTo>
                  <a:pt x="1587" y="1416"/>
                </a:moveTo>
                <a:lnTo>
                  <a:pt x="0" y="1416"/>
                </a:lnTo>
                <a:lnTo>
                  <a:pt x="0" y="0"/>
                </a:lnTo>
              </a:path>
            </a:pathLst>
          </a:custGeom>
          <a:noFill/>
          <a:ln w="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sz="1200">
              <a:latin typeface="Calibri" pitchFamily="34" charset="0"/>
              <a:ea typeface="ＭＳ Ｐゴシック" pitchFamily="34" charset="-128"/>
            </a:endParaRPr>
          </a:p>
        </p:txBody>
      </p:sp>
      <p:sp>
        <p:nvSpPr>
          <p:cNvPr id="533511" name="Rectangle 37"/>
          <p:cNvSpPr>
            <a:spLocks noChangeArrowheads="1"/>
          </p:cNvSpPr>
          <p:nvPr/>
        </p:nvSpPr>
        <p:spPr bwMode="auto">
          <a:xfrm>
            <a:off x="3124200" y="5029200"/>
            <a:ext cx="533400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400" i="1" dirty="0" smtClean="0">
                <a:solidFill>
                  <a:srgbClr val="000000"/>
                </a:solidFill>
                <a:latin typeface="Myriad Pro" pitchFamily="34" charset="0"/>
                <a:ea typeface="ＭＳ Ｐゴシック" pitchFamily="34" charset="-128"/>
              </a:rPr>
              <a:t>AD</a:t>
            </a:r>
            <a:r>
              <a:rPr lang="en-US" sz="1400" baseline="-25000" dirty="0" smtClean="0">
                <a:solidFill>
                  <a:srgbClr val="000000"/>
                </a:solidFill>
                <a:latin typeface="Myriad Pro" pitchFamily="34" charset="0"/>
                <a:ea typeface="ＭＳ Ｐゴシック" pitchFamily="34" charset="-128"/>
              </a:rPr>
              <a:t>2</a:t>
            </a:r>
            <a:endParaRPr lang="en-US" sz="1400" i="1" dirty="0">
              <a:latin typeface="Myriad Pro" pitchFamily="34" charset="0"/>
              <a:ea typeface="ＭＳ Ｐゴシック" pitchFamily="34" charset="-128"/>
            </a:endParaRPr>
          </a:p>
        </p:txBody>
      </p:sp>
      <p:sp>
        <p:nvSpPr>
          <p:cNvPr id="533513" name="Line 83"/>
          <p:cNvSpPr>
            <a:spLocks noChangeShapeType="1"/>
          </p:cNvSpPr>
          <p:nvPr/>
        </p:nvSpPr>
        <p:spPr bwMode="auto">
          <a:xfrm>
            <a:off x="1524000" y="3657600"/>
            <a:ext cx="590550" cy="1588"/>
          </a:xfrm>
          <a:prstGeom prst="line">
            <a:avLst/>
          </a:prstGeom>
          <a:noFill/>
          <a:ln w="28575">
            <a:solidFill>
              <a:srgbClr val="000000"/>
            </a:solidFill>
            <a:miter lim="800000"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33514" name="Line 87"/>
          <p:cNvSpPr>
            <a:spLocks noChangeShapeType="1"/>
          </p:cNvSpPr>
          <p:nvPr/>
        </p:nvSpPr>
        <p:spPr bwMode="auto">
          <a:xfrm flipH="1" flipV="1">
            <a:off x="1371600" y="2362200"/>
            <a:ext cx="1835150" cy="2673350"/>
          </a:xfrm>
          <a:prstGeom prst="line">
            <a:avLst/>
          </a:prstGeom>
          <a:noFill/>
          <a:ln w="38100">
            <a:solidFill>
              <a:srgbClr val="3C5DAA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33515" name="Line 88"/>
          <p:cNvSpPr>
            <a:spLocks noChangeShapeType="1"/>
          </p:cNvSpPr>
          <p:nvPr/>
        </p:nvSpPr>
        <p:spPr bwMode="auto">
          <a:xfrm flipH="1" flipV="1">
            <a:off x="685800" y="2590800"/>
            <a:ext cx="1835150" cy="2673350"/>
          </a:xfrm>
          <a:prstGeom prst="line">
            <a:avLst/>
          </a:prstGeom>
          <a:noFill/>
          <a:ln w="38100">
            <a:solidFill>
              <a:srgbClr val="AEC5E7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33516" name="Line 89"/>
          <p:cNvSpPr>
            <a:spLocks noChangeShapeType="1"/>
          </p:cNvSpPr>
          <p:nvPr/>
        </p:nvSpPr>
        <p:spPr bwMode="auto">
          <a:xfrm flipH="1" flipV="1">
            <a:off x="6459538" y="2327275"/>
            <a:ext cx="1841500" cy="2673350"/>
          </a:xfrm>
          <a:prstGeom prst="line">
            <a:avLst/>
          </a:prstGeom>
          <a:noFill/>
          <a:ln w="38100">
            <a:solidFill>
              <a:srgbClr val="AEC5E7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33517" name="Rectangle 41"/>
          <p:cNvSpPr>
            <a:spLocks noChangeArrowheads="1"/>
          </p:cNvSpPr>
          <p:nvPr/>
        </p:nvSpPr>
        <p:spPr bwMode="auto">
          <a:xfrm>
            <a:off x="7407275" y="4965700"/>
            <a:ext cx="317395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400" i="1" dirty="0" smtClean="0">
                <a:solidFill>
                  <a:srgbClr val="000000"/>
                </a:solidFill>
                <a:latin typeface="Myriad Pro" pitchFamily="34" charset="0"/>
                <a:ea typeface="ＭＳ Ｐゴシック" pitchFamily="34" charset="-128"/>
              </a:rPr>
              <a:t>AD</a:t>
            </a:r>
            <a:r>
              <a:rPr lang="en-US" sz="1400" baseline="-25000" dirty="0" smtClean="0">
                <a:solidFill>
                  <a:srgbClr val="000000"/>
                </a:solidFill>
                <a:latin typeface="Myriad Pro" pitchFamily="34" charset="0"/>
                <a:ea typeface="ＭＳ Ｐゴシック" pitchFamily="34" charset="-128"/>
              </a:rPr>
              <a:t>2</a:t>
            </a:r>
            <a:endParaRPr lang="en-US" sz="1400" i="1" dirty="0">
              <a:latin typeface="Myriad Pro" pitchFamily="34" charset="0"/>
              <a:ea typeface="ＭＳ Ｐゴシック" pitchFamily="34" charset="-128"/>
            </a:endParaRPr>
          </a:p>
        </p:txBody>
      </p:sp>
      <p:sp>
        <p:nvSpPr>
          <p:cNvPr id="533519" name="Line 85"/>
          <p:cNvSpPr>
            <a:spLocks noChangeShapeType="1"/>
          </p:cNvSpPr>
          <p:nvPr/>
        </p:nvSpPr>
        <p:spPr bwMode="auto">
          <a:xfrm flipH="1">
            <a:off x="7037388" y="4183063"/>
            <a:ext cx="587375" cy="3175"/>
          </a:xfrm>
          <a:prstGeom prst="line">
            <a:avLst/>
          </a:prstGeom>
          <a:noFill/>
          <a:ln w="28575">
            <a:solidFill>
              <a:srgbClr val="000000"/>
            </a:solidFill>
            <a:miter lim="800000"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33520" name="Line 90"/>
          <p:cNvSpPr>
            <a:spLocks noChangeShapeType="1"/>
          </p:cNvSpPr>
          <p:nvPr/>
        </p:nvSpPr>
        <p:spPr bwMode="auto">
          <a:xfrm flipH="1" flipV="1">
            <a:off x="5588000" y="2327275"/>
            <a:ext cx="1835150" cy="2678113"/>
          </a:xfrm>
          <a:prstGeom prst="line">
            <a:avLst/>
          </a:prstGeom>
          <a:noFill/>
          <a:ln w="38100">
            <a:solidFill>
              <a:srgbClr val="3C5DAA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33521" name="Freeform 91"/>
          <p:cNvSpPr>
            <a:spLocks/>
          </p:cNvSpPr>
          <p:nvPr/>
        </p:nvSpPr>
        <p:spPr bwMode="auto">
          <a:xfrm>
            <a:off x="5510213" y="2098675"/>
            <a:ext cx="3206750" cy="3400425"/>
          </a:xfrm>
          <a:custGeom>
            <a:avLst/>
            <a:gdLst>
              <a:gd name="T0" fmla="*/ 3207186 w 1588"/>
              <a:gd name="T1" fmla="*/ 3401077 h 1416"/>
              <a:gd name="T2" fmla="*/ 0 w 1588"/>
              <a:gd name="T3" fmla="*/ 3401077 h 1416"/>
              <a:gd name="T4" fmla="*/ 0 w 1588"/>
              <a:gd name="T5" fmla="*/ 0 h 1416"/>
              <a:gd name="T6" fmla="*/ 0 60000 65536"/>
              <a:gd name="T7" fmla="*/ 0 60000 65536"/>
              <a:gd name="T8" fmla="*/ 0 60000 65536"/>
              <a:gd name="T9" fmla="*/ 0 w 1588"/>
              <a:gd name="T10" fmla="*/ 0 h 1416"/>
              <a:gd name="T11" fmla="*/ 1588 w 1588"/>
              <a:gd name="T12" fmla="*/ 1416 h 141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588" h="1416">
                <a:moveTo>
                  <a:pt x="1588" y="1416"/>
                </a:moveTo>
                <a:lnTo>
                  <a:pt x="0" y="1416"/>
                </a:lnTo>
                <a:lnTo>
                  <a:pt x="0" y="0"/>
                </a:lnTo>
              </a:path>
            </a:pathLst>
          </a:custGeom>
          <a:noFill/>
          <a:ln w="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sz="1200">
              <a:latin typeface="Calibri" pitchFamily="34" charset="0"/>
              <a:ea typeface="ＭＳ Ｐゴシック" pitchFamily="34" charset="-128"/>
            </a:endParaRPr>
          </a:p>
        </p:txBody>
      </p:sp>
      <p:sp>
        <p:nvSpPr>
          <p:cNvPr id="533522" name="Rectangle 18"/>
          <p:cNvSpPr>
            <a:spLocks noChangeArrowheads="1"/>
          </p:cNvSpPr>
          <p:nvPr/>
        </p:nvSpPr>
        <p:spPr bwMode="auto">
          <a:xfrm>
            <a:off x="3721100" y="5521325"/>
            <a:ext cx="144780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600" b="1">
                <a:latin typeface="Myriad Pro" pitchFamily="34" charset="0"/>
                <a:ea typeface="ＭＳ Ｐゴシック" pitchFamily="34" charset="-128"/>
              </a:rPr>
              <a:t>Real GDP</a:t>
            </a:r>
          </a:p>
        </p:txBody>
      </p:sp>
      <p:sp>
        <p:nvSpPr>
          <p:cNvPr id="533523" name="Rectangle 19"/>
          <p:cNvSpPr>
            <a:spLocks noChangeArrowheads="1"/>
          </p:cNvSpPr>
          <p:nvPr/>
        </p:nvSpPr>
        <p:spPr bwMode="auto">
          <a:xfrm>
            <a:off x="7543800" y="5486400"/>
            <a:ext cx="144780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600" b="1">
                <a:latin typeface="Myriad Pro" pitchFamily="34" charset="0"/>
                <a:ea typeface="ＭＳ Ｐゴシック" pitchFamily="34" charset="-128"/>
              </a:rPr>
              <a:t>Real GDP</a:t>
            </a:r>
          </a:p>
        </p:txBody>
      </p:sp>
      <p:sp>
        <p:nvSpPr>
          <p:cNvPr id="533524" name="Rectangle 20"/>
          <p:cNvSpPr>
            <a:spLocks noChangeArrowheads="1"/>
          </p:cNvSpPr>
          <p:nvPr/>
        </p:nvSpPr>
        <p:spPr bwMode="auto">
          <a:xfrm>
            <a:off x="4233863" y="1736725"/>
            <a:ext cx="129540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600" b="1">
                <a:latin typeface="Myriad Pro" pitchFamily="34" charset="0"/>
                <a:ea typeface="ＭＳ Ｐゴシック" pitchFamily="34" charset="-128"/>
              </a:rPr>
              <a:t>Aggregate price level</a:t>
            </a:r>
          </a:p>
        </p:txBody>
      </p:sp>
      <p:sp>
        <p:nvSpPr>
          <p:cNvPr id="533525" name="Rectangle 21"/>
          <p:cNvSpPr>
            <a:spLocks noChangeArrowheads="1"/>
          </p:cNvSpPr>
          <p:nvPr/>
        </p:nvSpPr>
        <p:spPr bwMode="auto">
          <a:xfrm>
            <a:off x="304800" y="1143000"/>
            <a:ext cx="20859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800" b="1">
                <a:latin typeface="Myriad Pro" pitchFamily="34" charset="0"/>
                <a:ea typeface="ＭＳ Ｐゴシック" pitchFamily="34" charset="-128"/>
              </a:rPr>
              <a:t>(a) Rightward Shift</a:t>
            </a:r>
          </a:p>
        </p:txBody>
      </p:sp>
      <p:sp>
        <p:nvSpPr>
          <p:cNvPr id="533526" name="Rectangle 22"/>
          <p:cNvSpPr>
            <a:spLocks noChangeArrowheads="1"/>
          </p:cNvSpPr>
          <p:nvPr/>
        </p:nvSpPr>
        <p:spPr bwMode="auto">
          <a:xfrm>
            <a:off x="4953000" y="1119188"/>
            <a:ext cx="1954213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800" b="1">
                <a:latin typeface="Myriad Pro" pitchFamily="34" charset="0"/>
                <a:ea typeface="ＭＳ Ｐゴシック" pitchFamily="34" charset="-128"/>
              </a:rPr>
              <a:t>(b) </a:t>
            </a:r>
            <a:r>
              <a:rPr lang="en-US" sz="1800" b="1">
                <a:latin typeface="Myriad Pro" pitchFamily="34" charset="0"/>
              </a:rPr>
              <a:t>Leftward Shift</a:t>
            </a:r>
          </a:p>
        </p:txBody>
      </p:sp>
      <p:sp>
        <p:nvSpPr>
          <p:cNvPr id="533527" name="Rectangle 23"/>
          <p:cNvSpPr>
            <a:spLocks noChangeArrowheads="1"/>
          </p:cNvSpPr>
          <p:nvPr/>
        </p:nvSpPr>
        <p:spPr bwMode="auto">
          <a:xfrm>
            <a:off x="0" y="1752600"/>
            <a:ext cx="129540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600" b="1" dirty="0">
                <a:latin typeface="Myriad Pro" pitchFamily="34" charset="0"/>
                <a:ea typeface="ＭＳ Ｐゴシック" pitchFamily="34" charset="-128"/>
              </a:rPr>
              <a:t>Aggregate price level</a:t>
            </a:r>
          </a:p>
        </p:txBody>
      </p:sp>
      <p:sp>
        <p:nvSpPr>
          <p:cNvPr id="533528" name="Rectangle 24"/>
          <p:cNvSpPr>
            <a:spLocks noGrp="1" noRot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spc="0" dirty="0"/>
              <a:t>Shifts of the Aggregate Demand Curve</a:t>
            </a:r>
          </a:p>
        </p:txBody>
      </p:sp>
      <p:sp>
        <p:nvSpPr>
          <p:cNvPr id="533529" name="Freeform 272"/>
          <p:cNvSpPr>
            <a:spLocks/>
          </p:cNvSpPr>
          <p:nvPr/>
        </p:nvSpPr>
        <p:spPr bwMode="auto">
          <a:xfrm>
            <a:off x="1447800" y="1905000"/>
            <a:ext cx="2133600" cy="838200"/>
          </a:xfrm>
          <a:custGeom>
            <a:avLst/>
            <a:gdLst>
              <a:gd name="T0" fmla="*/ 1603375 w 229"/>
              <a:gd name="T1" fmla="*/ 1146655 h 172"/>
              <a:gd name="T2" fmla="*/ 1484347 w 229"/>
              <a:gd name="T3" fmla="*/ 1289050 h 172"/>
              <a:gd name="T4" fmla="*/ 119028 w 229"/>
              <a:gd name="T5" fmla="*/ 1289050 h 172"/>
              <a:gd name="T6" fmla="*/ 0 w 229"/>
              <a:gd name="T7" fmla="*/ 1146655 h 172"/>
              <a:gd name="T8" fmla="*/ 0 w 229"/>
              <a:gd name="T9" fmla="*/ 142395 h 172"/>
              <a:gd name="T10" fmla="*/ 119028 w 229"/>
              <a:gd name="T11" fmla="*/ 0 h 172"/>
              <a:gd name="T12" fmla="*/ 1484347 w 229"/>
              <a:gd name="T13" fmla="*/ 0 h 172"/>
              <a:gd name="T14" fmla="*/ 1603375 w 229"/>
              <a:gd name="T15" fmla="*/ 142395 h 172"/>
              <a:gd name="T16" fmla="*/ 1603375 w 229"/>
              <a:gd name="T17" fmla="*/ 1146655 h 172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229"/>
              <a:gd name="T28" fmla="*/ 0 h 172"/>
              <a:gd name="T29" fmla="*/ 229 w 229"/>
              <a:gd name="T30" fmla="*/ 172 h 172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229" h="172">
                <a:moveTo>
                  <a:pt x="229" y="153"/>
                </a:moveTo>
                <a:cubicBezTo>
                  <a:pt x="229" y="163"/>
                  <a:pt x="221" y="172"/>
                  <a:pt x="212" y="172"/>
                </a:cubicBezTo>
                <a:cubicBezTo>
                  <a:pt x="17" y="172"/>
                  <a:pt x="17" y="172"/>
                  <a:pt x="17" y="172"/>
                </a:cubicBezTo>
                <a:cubicBezTo>
                  <a:pt x="8" y="172"/>
                  <a:pt x="0" y="163"/>
                  <a:pt x="0" y="153"/>
                </a:cubicBezTo>
                <a:cubicBezTo>
                  <a:pt x="0" y="19"/>
                  <a:pt x="0" y="19"/>
                  <a:pt x="0" y="19"/>
                </a:cubicBezTo>
                <a:cubicBezTo>
                  <a:pt x="0" y="9"/>
                  <a:pt x="8" y="0"/>
                  <a:pt x="17" y="0"/>
                </a:cubicBezTo>
                <a:cubicBezTo>
                  <a:pt x="212" y="0"/>
                  <a:pt x="212" y="0"/>
                  <a:pt x="212" y="0"/>
                </a:cubicBezTo>
                <a:cubicBezTo>
                  <a:pt x="221" y="0"/>
                  <a:pt x="229" y="9"/>
                  <a:pt x="229" y="19"/>
                </a:cubicBezTo>
                <a:lnTo>
                  <a:pt x="229" y="153"/>
                </a:lnTo>
                <a:close/>
              </a:path>
            </a:pathLst>
          </a:custGeom>
          <a:solidFill>
            <a:srgbClr val="D7E2E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sz="1800">
              <a:latin typeface="Myriad Pro" pitchFamily="34" charset="0"/>
              <a:ea typeface="ＭＳ Ｐゴシック" pitchFamily="34" charset="-128"/>
            </a:endParaRPr>
          </a:p>
        </p:txBody>
      </p:sp>
      <p:sp>
        <p:nvSpPr>
          <p:cNvPr id="533530" name="Rectangle 26"/>
          <p:cNvSpPr>
            <a:spLocks noChangeArrowheads="1"/>
          </p:cNvSpPr>
          <p:nvPr/>
        </p:nvSpPr>
        <p:spPr bwMode="auto">
          <a:xfrm>
            <a:off x="1447800" y="1981200"/>
            <a:ext cx="213360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800" i="1" dirty="0">
                <a:latin typeface="Myriad Pro" pitchFamily="34" charset="0"/>
                <a:ea typeface="ＭＳ Ｐゴシック" pitchFamily="34" charset="-128"/>
              </a:rPr>
              <a:t>Increase in </a:t>
            </a:r>
            <a:r>
              <a:rPr lang="en-US" sz="1800" i="1" dirty="0" smtClean="0">
                <a:latin typeface="Myriad Pro" pitchFamily="34" charset="0"/>
                <a:ea typeface="ＭＳ Ｐゴシック" pitchFamily="34" charset="-128"/>
              </a:rPr>
              <a:t>aggregate demand</a:t>
            </a:r>
            <a:endParaRPr lang="en-US" sz="1800" i="1" dirty="0">
              <a:latin typeface="Myriad Pro" pitchFamily="34" charset="0"/>
              <a:ea typeface="ＭＳ Ｐゴシック" pitchFamily="34" charset="-128"/>
            </a:endParaRPr>
          </a:p>
        </p:txBody>
      </p:sp>
      <p:sp>
        <p:nvSpPr>
          <p:cNvPr id="533532" name="Freeform 272"/>
          <p:cNvSpPr>
            <a:spLocks/>
          </p:cNvSpPr>
          <p:nvPr/>
        </p:nvSpPr>
        <p:spPr bwMode="auto">
          <a:xfrm>
            <a:off x="6629400" y="1676400"/>
            <a:ext cx="2133600" cy="685800"/>
          </a:xfrm>
          <a:custGeom>
            <a:avLst/>
            <a:gdLst>
              <a:gd name="T0" fmla="*/ 1603375 w 229"/>
              <a:gd name="T1" fmla="*/ 1146655 h 172"/>
              <a:gd name="T2" fmla="*/ 1484347 w 229"/>
              <a:gd name="T3" fmla="*/ 1289050 h 172"/>
              <a:gd name="T4" fmla="*/ 119028 w 229"/>
              <a:gd name="T5" fmla="*/ 1289050 h 172"/>
              <a:gd name="T6" fmla="*/ 0 w 229"/>
              <a:gd name="T7" fmla="*/ 1146655 h 172"/>
              <a:gd name="T8" fmla="*/ 0 w 229"/>
              <a:gd name="T9" fmla="*/ 142395 h 172"/>
              <a:gd name="T10" fmla="*/ 119028 w 229"/>
              <a:gd name="T11" fmla="*/ 0 h 172"/>
              <a:gd name="T12" fmla="*/ 1484347 w 229"/>
              <a:gd name="T13" fmla="*/ 0 h 172"/>
              <a:gd name="T14" fmla="*/ 1603375 w 229"/>
              <a:gd name="T15" fmla="*/ 142395 h 172"/>
              <a:gd name="T16" fmla="*/ 1603375 w 229"/>
              <a:gd name="T17" fmla="*/ 1146655 h 172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229"/>
              <a:gd name="T28" fmla="*/ 0 h 172"/>
              <a:gd name="T29" fmla="*/ 229 w 229"/>
              <a:gd name="T30" fmla="*/ 172 h 172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229" h="172">
                <a:moveTo>
                  <a:pt x="229" y="153"/>
                </a:moveTo>
                <a:cubicBezTo>
                  <a:pt x="229" y="163"/>
                  <a:pt x="221" y="172"/>
                  <a:pt x="212" y="172"/>
                </a:cubicBezTo>
                <a:cubicBezTo>
                  <a:pt x="17" y="172"/>
                  <a:pt x="17" y="172"/>
                  <a:pt x="17" y="172"/>
                </a:cubicBezTo>
                <a:cubicBezTo>
                  <a:pt x="8" y="172"/>
                  <a:pt x="0" y="163"/>
                  <a:pt x="0" y="153"/>
                </a:cubicBezTo>
                <a:cubicBezTo>
                  <a:pt x="0" y="19"/>
                  <a:pt x="0" y="19"/>
                  <a:pt x="0" y="19"/>
                </a:cubicBezTo>
                <a:cubicBezTo>
                  <a:pt x="0" y="9"/>
                  <a:pt x="8" y="0"/>
                  <a:pt x="17" y="0"/>
                </a:cubicBezTo>
                <a:cubicBezTo>
                  <a:pt x="212" y="0"/>
                  <a:pt x="212" y="0"/>
                  <a:pt x="212" y="0"/>
                </a:cubicBezTo>
                <a:cubicBezTo>
                  <a:pt x="221" y="0"/>
                  <a:pt x="229" y="9"/>
                  <a:pt x="229" y="19"/>
                </a:cubicBezTo>
                <a:lnTo>
                  <a:pt x="229" y="153"/>
                </a:lnTo>
                <a:close/>
              </a:path>
            </a:pathLst>
          </a:custGeom>
          <a:solidFill>
            <a:srgbClr val="D7E2E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sz="1800">
              <a:latin typeface="Myriad Pro" pitchFamily="34" charset="0"/>
              <a:ea typeface="ＭＳ Ｐゴシック" pitchFamily="34" charset="-128"/>
            </a:endParaRPr>
          </a:p>
        </p:txBody>
      </p:sp>
      <p:sp>
        <p:nvSpPr>
          <p:cNvPr id="533533" name="Rectangle 29"/>
          <p:cNvSpPr>
            <a:spLocks noChangeArrowheads="1"/>
          </p:cNvSpPr>
          <p:nvPr/>
        </p:nvSpPr>
        <p:spPr bwMode="auto">
          <a:xfrm>
            <a:off x="6634452" y="1676400"/>
            <a:ext cx="2333625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800" i="1" dirty="0">
                <a:latin typeface="Myriad Pro" pitchFamily="34" charset="0"/>
                <a:ea typeface="ＭＳ Ｐゴシック" pitchFamily="34" charset="-128"/>
              </a:rPr>
              <a:t>Decrease in aggregate demand</a:t>
            </a:r>
          </a:p>
        </p:txBody>
      </p:sp>
      <p:sp>
        <p:nvSpPr>
          <p:cNvPr id="25" name="Rectangle 24"/>
          <p:cNvSpPr/>
          <p:nvPr/>
        </p:nvSpPr>
        <p:spPr>
          <a:xfrm>
            <a:off x="3048000" y="2590800"/>
            <a:ext cx="25908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The AD curve </a:t>
            </a:r>
            <a:r>
              <a:rPr lang="en-US" i="1" dirty="0" smtClean="0"/>
              <a:t>shifts</a:t>
            </a:r>
            <a:r>
              <a:rPr lang="en-US" dirty="0" smtClean="0"/>
              <a:t> because:</a:t>
            </a:r>
          </a:p>
          <a:p>
            <a:pPr marL="457200" indent="-457200">
              <a:buBlip>
                <a:blip r:embed="rId3"/>
              </a:buBlip>
            </a:pPr>
            <a:r>
              <a:rPr lang="en-US" dirty="0" smtClean="0">
                <a:solidFill>
                  <a:srgbClr val="0070C0"/>
                </a:solidFill>
              </a:rPr>
              <a:t>expectations</a:t>
            </a:r>
          </a:p>
          <a:p>
            <a:pPr marL="457200" indent="-457200">
              <a:buBlip>
                <a:blip r:embed="rId3"/>
              </a:buBlip>
            </a:pPr>
            <a:r>
              <a:rPr lang="en-US" dirty="0" smtClean="0">
                <a:solidFill>
                  <a:srgbClr val="0070C0"/>
                </a:solidFill>
              </a:rPr>
              <a:t>Wealth</a:t>
            </a:r>
          </a:p>
          <a:p>
            <a:pPr marL="457200" indent="-457200">
              <a:buBlip>
                <a:blip r:embed="rId3"/>
              </a:buBlip>
            </a:pPr>
            <a:r>
              <a:rPr lang="en-US" dirty="0" smtClean="0">
                <a:solidFill>
                  <a:srgbClr val="0070C0"/>
                </a:solidFill>
              </a:rPr>
              <a:t>physical capital</a:t>
            </a:r>
          </a:p>
          <a:p>
            <a:pPr marL="457200" indent="-457200">
              <a:buBlip>
                <a:blip r:embed="rId3"/>
              </a:buBlip>
            </a:pPr>
            <a:r>
              <a:rPr lang="en-US" dirty="0" smtClean="0">
                <a:solidFill>
                  <a:srgbClr val="0070C0"/>
                </a:solidFill>
              </a:rPr>
              <a:t>government policies</a:t>
            </a:r>
          </a:p>
          <a:p>
            <a:pPr marL="914400" lvl="1" indent="-457200">
              <a:buBlip>
                <a:blip r:embed="rId3"/>
              </a:buBlip>
            </a:pPr>
            <a:r>
              <a:rPr lang="en-US" sz="1600" dirty="0" smtClean="0"/>
              <a:t>Fiscal policy</a:t>
            </a:r>
          </a:p>
          <a:p>
            <a:pPr marL="914400" lvl="1" indent="-457200">
              <a:buBlip>
                <a:blip r:embed="rId3"/>
              </a:buBlip>
            </a:pPr>
            <a:r>
              <a:rPr lang="en-US" sz="1600" dirty="0" smtClean="0"/>
              <a:t>Monetary policy</a:t>
            </a:r>
            <a:endParaRPr lang="en-US" sz="1600" dirty="0"/>
          </a:p>
        </p:txBody>
      </p:sp>
    </p:spTree>
    <p:extLst>
      <p:ext uri="{BB962C8B-B14F-4D97-AF65-F5344CB8AC3E}">
        <p14:creationId xmlns="" xmlns:p14="http://schemas.microsoft.com/office/powerpoint/2010/main" val="735825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33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9687 0.00439 L -1.66667E-6 3.7037E-6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5335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44" y="-2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335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335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33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335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335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9687 -0.00116 L 1.66667E-6 -7.40741E-7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5335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844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335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335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33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33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3511" grpId="0"/>
      <p:bldP spid="533513" grpId="0" animBg="1"/>
      <p:bldP spid="533514" grpId="0" animBg="1"/>
      <p:bldP spid="533514" grpId="1" animBg="1"/>
      <p:bldP spid="533517" grpId="0"/>
      <p:bldP spid="533519" grpId="0" animBg="1"/>
      <p:bldP spid="533520" grpId="0" animBg="1"/>
      <p:bldP spid="533520" grpId="1" animBg="1"/>
      <p:bldP spid="533529" grpId="0" animBg="1"/>
      <p:bldP spid="533530" grpId="0"/>
      <p:bldP spid="533532" grpId="0" animBg="1"/>
      <p:bldP spid="53353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Font typeface="Arial" pitchFamily="34" charset="0"/>
              <a:buNone/>
              <a:defRPr/>
            </a:pPr>
            <a:r>
              <a:rPr lang="en-US" sz="3200" dirty="0" smtClean="0"/>
              <a:t>If the economy is in equilibrium and the real estate market collapses, what will likely happen?</a:t>
            </a:r>
          </a:p>
          <a:p>
            <a:pPr marL="514350" indent="-514350">
              <a:buFont typeface="+mj-lt"/>
              <a:buAutoNum type="alphaLcParenR"/>
              <a:defRPr/>
            </a:pPr>
            <a:r>
              <a:rPr lang="en-US" sz="3200" dirty="0" smtClean="0"/>
              <a:t>The </a:t>
            </a:r>
            <a:r>
              <a:rPr lang="en-US" sz="3200" i="1" dirty="0" smtClean="0"/>
              <a:t>AD</a:t>
            </a:r>
            <a:r>
              <a:rPr lang="en-US" sz="3200" dirty="0" smtClean="0"/>
              <a:t> curve will shift rightward.</a:t>
            </a:r>
          </a:p>
          <a:p>
            <a:pPr marL="514350" indent="-514350">
              <a:buFont typeface="+mj-lt"/>
              <a:buAutoNum type="alphaLcParenR"/>
              <a:defRPr/>
            </a:pPr>
            <a:r>
              <a:rPr lang="en-US" sz="3200" dirty="0" smtClean="0"/>
              <a:t>The </a:t>
            </a:r>
            <a:r>
              <a:rPr lang="en-US" sz="3200" i="1" dirty="0" smtClean="0"/>
              <a:t>AD</a:t>
            </a:r>
            <a:r>
              <a:rPr lang="en-US" sz="3200" dirty="0" smtClean="0"/>
              <a:t> curve will shift leftward.</a:t>
            </a:r>
          </a:p>
          <a:p>
            <a:pPr marL="514350" indent="-514350">
              <a:buFont typeface="+mj-lt"/>
              <a:buAutoNum type="alphaLcParenR"/>
              <a:defRPr/>
            </a:pPr>
            <a:r>
              <a:rPr lang="en-US" sz="3200" dirty="0" smtClean="0"/>
              <a:t>The </a:t>
            </a:r>
            <a:r>
              <a:rPr lang="en-US" sz="3200" i="1" dirty="0" smtClean="0"/>
              <a:t>SRAS</a:t>
            </a:r>
            <a:r>
              <a:rPr lang="en-US" sz="3200" dirty="0" smtClean="0"/>
              <a:t> curve will shift rightward.</a:t>
            </a:r>
          </a:p>
          <a:p>
            <a:pPr marL="514350" indent="-514350">
              <a:buFont typeface="+mj-lt"/>
              <a:buAutoNum type="alphaLcParenR"/>
              <a:defRPr/>
            </a:pPr>
            <a:r>
              <a:rPr lang="en-US" sz="3200" dirty="0" smtClean="0"/>
              <a:t>The </a:t>
            </a:r>
            <a:r>
              <a:rPr lang="en-US" sz="3200" i="1" dirty="0" smtClean="0"/>
              <a:t>SRAS</a:t>
            </a:r>
            <a:r>
              <a:rPr lang="en-US" sz="3200" dirty="0" smtClean="0"/>
              <a:t> curve will shift leftward.</a:t>
            </a:r>
          </a:p>
          <a:p>
            <a:pPr marL="514350" indent="-514350">
              <a:buNone/>
              <a:defRPr/>
            </a:pPr>
            <a:endParaRPr lang="en-US" sz="3200" dirty="0" smtClean="0"/>
          </a:p>
        </p:txBody>
      </p:sp>
      <p:sp>
        <p:nvSpPr>
          <p:cNvPr id="5" name="Rectangle 4"/>
          <p:cNvSpPr/>
          <p:nvPr/>
        </p:nvSpPr>
        <p:spPr>
          <a:xfrm>
            <a:off x="-49096" y="6273798"/>
            <a:ext cx="126829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b="1" spc="60" dirty="0">
                <a:ln w="9000" cmpd="sng">
                  <a:noFill/>
                  <a:prstDash val="solid"/>
                </a:ln>
                <a:solidFill>
                  <a:schemeClr val="accent6">
                    <a:lumMod val="75000"/>
                  </a:schemeClr>
                </a:solidFill>
                <a:effectLst>
                  <a:reflection blurRad="12700" stA="28000" endPos="45000" dist="1000" dir="5400000" sy="-100000" algn="bl" rotWithShape="0"/>
                </a:effectLst>
                <a:latin typeface="Century Gothic" pitchFamily="34" charset="0"/>
                <a:cs typeface="Courier New" pitchFamily="49" charset="0"/>
                <a:hlinkClick r:id="rId3" action="ppaction://hlinksldjump"/>
              </a:rPr>
              <a:t>To </a:t>
            </a:r>
            <a:r>
              <a:rPr lang="en-US" sz="1000" b="1" spc="60" dirty="0" smtClean="0">
                <a:ln w="9000" cmpd="sng">
                  <a:noFill/>
                  <a:prstDash val="solid"/>
                </a:ln>
                <a:solidFill>
                  <a:schemeClr val="accent6">
                    <a:lumMod val="75000"/>
                  </a:schemeClr>
                </a:solidFill>
                <a:effectLst>
                  <a:reflection blurRad="12700" stA="28000" endPos="45000" dist="1000" dir="5400000" sy="-100000" algn="bl" rotWithShape="0"/>
                </a:effectLst>
                <a:latin typeface="Century Gothic" pitchFamily="34" charset="0"/>
                <a:cs typeface="Courier New" pitchFamily="49" charset="0"/>
                <a:hlinkClick r:id="rId3" action="ppaction://hlinksldjump"/>
              </a:rPr>
              <a:t>Next </a:t>
            </a:r>
            <a:endParaRPr lang="en-US" sz="1000" b="1" spc="60" dirty="0">
              <a:ln w="9000" cmpd="sng">
                <a:noFill/>
                <a:prstDash val="solid"/>
              </a:ln>
              <a:solidFill>
                <a:schemeClr val="accent6">
                  <a:lumMod val="75000"/>
                </a:schemeClr>
              </a:solidFill>
              <a:effectLst>
                <a:reflection blurRad="12700" stA="28000" endPos="45000" dist="1000" dir="5400000" sy="-100000" algn="bl" rotWithShape="0"/>
              </a:effectLst>
              <a:latin typeface="Century Gothic" pitchFamily="34" charset="0"/>
              <a:cs typeface="Courier New" pitchFamily="49" charset="0"/>
              <a:hlinkClick r:id="rId3" action="ppaction://hlinksldjump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b="1" spc="60" dirty="0">
                <a:ln w="9000" cmpd="sng">
                  <a:noFill/>
                  <a:prstDash val="solid"/>
                </a:ln>
                <a:solidFill>
                  <a:schemeClr val="accent6">
                    <a:lumMod val="75000"/>
                  </a:schemeClr>
                </a:solidFill>
                <a:effectLst>
                  <a:reflection blurRad="12700" stA="28000" endPos="45000" dist="1000" dir="5400000" sy="-100000" algn="bl" rotWithShape="0"/>
                </a:effectLst>
                <a:latin typeface="Century Gothic" pitchFamily="34" charset="0"/>
                <a:cs typeface="Courier New" pitchFamily="49" charset="0"/>
                <a:hlinkClick r:id="rId3" action="ppaction://hlinksldjump"/>
              </a:rPr>
              <a:t>Active Learning</a:t>
            </a:r>
            <a:endParaRPr lang="en-US" sz="1000" b="1" spc="60" dirty="0">
              <a:ln w="9000" cmpd="sng">
                <a:noFill/>
                <a:prstDash val="solid"/>
              </a:ln>
              <a:solidFill>
                <a:schemeClr val="accent6">
                  <a:lumMod val="75000"/>
                </a:schemeClr>
              </a:solidFill>
              <a:effectLst>
                <a:reflection blurRad="12700" stA="28000" endPos="45000" dist="1000" dir="5400000" sy="-100000" algn="bl" rotWithShape="0"/>
              </a:effectLst>
              <a:latin typeface="Century Gothic" pitchFamily="34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889481095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10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70C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2" val="e6aa4e6853de5fbe118702e4c3aeeb7cac56348"/>
</p:tagLst>
</file>

<file path=ppt/theme/theme1.xml><?xml version="1.0" encoding="utf-8"?>
<a:theme xmlns:a="http://schemas.openxmlformats.org/drawingml/2006/main" name="Krugman 3e theme">
  <a:themeElements>
    <a:clrScheme name="Custom 29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4F81BD"/>
      </a:hlink>
      <a:folHlink>
        <a:srgbClr val="C3D69B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newer Krugman 3e theme">
  <a:themeElements>
    <a:clrScheme name="Custom 29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4F81BD"/>
      </a:hlink>
      <a:folHlink>
        <a:srgbClr val="C3D69B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Krugman 3e main content">
  <a:themeElements>
    <a:clrScheme name="Krugman 3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4F81BD"/>
      </a:hlink>
      <a:folHlink>
        <a:srgbClr val="C3D69B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2.xml><?xml version="1.0" encoding="utf-8"?>
<a:theme xmlns:a="http://schemas.openxmlformats.org/drawingml/2006/main" name="3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3.xml><?xml version="1.0" encoding="utf-8"?>
<a:theme xmlns:a="http://schemas.openxmlformats.org/drawingml/2006/main" name="5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4.xml><?xml version="1.0" encoding="utf-8"?>
<a:theme xmlns:a="http://schemas.openxmlformats.org/drawingml/2006/main" name="Krugman 3e titles etc">
  <a:themeElements>
    <a:clrScheme name="Custom 29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4F81BD"/>
      </a:hlink>
      <a:folHlink>
        <a:srgbClr val="C3D69B"/>
      </a:folHlink>
    </a:clrScheme>
    <a:fontScheme name="Custom 1">
      <a:majorFont>
        <a:latin typeface="Garamond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5.xml><?xml version="1.0" encoding="utf-8"?>
<a:theme xmlns:a="http://schemas.openxmlformats.org/drawingml/2006/main" name="Krugman 3e practice">
  <a:themeElements>
    <a:clrScheme name="Custom 29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4F81BD"/>
      </a:hlink>
      <a:folHlink>
        <a:srgbClr val="C3D69B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6.xml><?xml version="1.0" encoding="utf-8"?>
<a:theme xmlns:a="http://schemas.openxmlformats.org/drawingml/2006/main" name="Krugman 3e business case">
  <a:themeElements>
    <a:clrScheme name="Custom 29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4F81BD"/>
      </a:hlink>
      <a:folHlink>
        <a:srgbClr val="C3D69B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7.xml><?xml version="1.0" encoding="utf-8"?>
<a:theme xmlns:a="http://schemas.openxmlformats.org/drawingml/2006/main" name="Krugman 3e discussion">
  <a:themeElements>
    <a:clrScheme name="Custom 29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4F81BD"/>
      </a:hlink>
      <a:folHlink>
        <a:srgbClr val="C3D69B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8.xml><?xml version="1.0" encoding="utf-8"?>
<a:theme xmlns:a="http://schemas.openxmlformats.org/drawingml/2006/main" name="Krugman 3e Pitfalls">
  <a:themeElements>
    <a:clrScheme name="Krugman 3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4F81BD"/>
      </a:hlink>
      <a:folHlink>
        <a:srgbClr val="C3D69B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Custom Design">
  <a:themeElements>
    <a:clrScheme name="Krugman 3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4F81BD"/>
      </a:hlink>
      <a:folHlink>
        <a:srgbClr val="C3D69B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4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Newest 2e theme">
  <a:themeElements>
    <a:clrScheme name="Custom 29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4F81BD"/>
      </a:hlink>
      <a:folHlink>
        <a:srgbClr val="C3D69B"/>
      </a:folHlink>
    </a:clrScheme>
    <a:fontScheme name="Custom 1">
      <a:majorFont>
        <a:latin typeface="Garamond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7_Stone ppt Theme1">
  <a:themeElements>
    <a:clrScheme name="Custom 29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4F81BD"/>
      </a:hlink>
      <a:folHlink>
        <a:srgbClr val="C3D69B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8_Stone ppt Theme1">
  <a:themeElements>
    <a:clrScheme name="Custom 29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4F81BD"/>
      </a:hlink>
      <a:folHlink>
        <a:srgbClr val="C3D69B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9_Stone ppt Theme1">
  <a:themeElements>
    <a:clrScheme name="Custom 29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4F81BD"/>
      </a:hlink>
      <a:folHlink>
        <a:srgbClr val="C3D69B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Custom Design">
  <a:themeElements>
    <a:clrScheme name="Krugman 3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4F81BD"/>
      </a:hlink>
      <a:folHlink>
        <a:srgbClr val="C3D69B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Krugman 3e theme</Template>
  <TotalTime>5288</TotalTime>
  <Words>1660</Words>
  <Application>Microsoft Office PowerPoint</Application>
  <PresentationFormat>On-screen Show (4:3)</PresentationFormat>
  <Paragraphs>395</Paragraphs>
  <Slides>27</Slides>
  <Notes>18</Notes>
  <HiddenSlides>0</HiddenSlides>
  <MMClips>0</MMClips>
  <ScaleCrop>false</ScaleCrop>
  <HeadingPairs>
    <vt:vector size="4" baseType="variant">
      <vt:variant>
        <vt:lpstr>Theme</vt:lpstr>
      </vt:variant>
      <vt:variant>
        <vt:i4>18</vt:i4>
      </vt:variant>
      <vt:variant>
        <vt:lpstr>Slide Titles</vt:lpstr>
      </vt:variant>
      <vt:variant>
        <vt:i4>27</vt:i4>
      </vt:variant>
    </vt:vector>
  </HeadingPairs>
  <TitlesOfParts>
    <vt:vector size="45" baseType="lpstr">
      <vt:lpstr>Krugman 3e theme</vt:lpstr>
      <vt:lpstr>2_Custom Design</vt:lpstr>
      <vt:lpstr>1_Custom Design</vt:lpstr>
      <vt:lpstr>4_Custom Design</vt:lpstr>
      <vt:lpstr>Newest 2e theme</vt:lpstr>
      <vt:lpstr>7_Stone ppt Theme1</vt:lpstr>
      <vt:lpstr>8_Stone ppt Theme1</vt:lpstr>
      <vt:lpstr>9_Stone ppt Theme1</vt:lpstr>
      <vt:lpstr>Custom Design</vt:lpstr>
      <vt:lpstr>newer Krugman 3e theme</vt:lpstr>
      <vt:lpstr>Krugman 3e main content</vt:lpstr>
      <vt:lpstr>3_Custom Design</vt:lpstr>
      <vt:lpstr>5_Custom Design</vt:lpstr>
      <vt:lpstr>Krugman 3e titles etc</vt:lpstr>
      <vt:lpstr>Krugman 3e practice</vt:lpstr>
      <vt:lpstr>Krugman 3e business case</vt:lpstr>
      <vt:lpstr>Krugman 3e discussion</vt:lpstr>
      <vt:lpstr>Krugman 3e Pitfalls</vt:lpstr>
      <vt:lpstr>Slide 1</vt:lpstr>
      <vt:lpstr>Actual and Potential Output, 1989–2013</vt:lpstr>
      <vt:lpstr>Output Gap</vt:lpstr>
      <vt:lpstr>Shocks to the System</vt:lpstr>
      <vt:lpstr>The AD–AS Model</vt:lpstr>
      <vt:lpstr>The Aggregate Demand Curve</vt:lpstr>
      <vt:lpstr>The Shape of the Aggregate Demand Curve</vt:lpstr>
      <vt:lpstr>Shifts of the Aggregate Demand Curve</vt:lpstr>
      <vt:lpstr>Slide 9</vt:lpstr>
      <vt:lpstr>The Short-Run Aggregate Supply,  SRAS Curve</vt:lpstr>
      <vt:lpstr>The SRAS  Curve</vt:lpstr>
      <vt:lpstr>Shifts of the Short-Run Aggregate Supply Curve</vt:lpstr>
      <vt:lpstr>Slide 13</vt:lpstr>
      <vt:lpstr>What Happens When There Is a Shock?</vt:lpstr>
      <vt:lpstr>Shifts of AD: Short-Run Effects</vt:lpstr>
      <vt:lpstr>Shifts of Aggregate Demand: Short-Run Effects</vt:lpstr>
      <vt:lpstr>Shifts of the SRAS Curve</vt:lpstr>
      <vt:lpstr>Shifts of the SRAS Curve</vt:lpstr>
      <vt:lpstr>Negative Supply Shocks and Stagflation</vt:lpstr>
      <vt:lpstr>Dilemma in Responding to Negative Supply Shocks</vt:lpstr>
      <vt:lpstr>Long-Run Aggregate Supply Curve</vt:lpstr>
      <vt:lpstr>Long-Run Macroeconomic Equilibrium</vt:lpstr>
      <vt:lpstr>Recessionary Gap:  due to Negative Demand Shock</vt:lpstr>
      <vt:lpstr>Inflationary Gap:   due to a Positive Demand Shock</vt:lpstr>
      <vt:lpstr>Short-Run Versus Long-Run Effects of a Positive Demand Shock</vt:lpstr>
      <vt:lpstr>Short-Run Versus Long-Run Effects of a Negative Demand Shock</vt:lpstr>
      <vt:lpstr>Slide 27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Solina Lindahl</dc:creator>
  <cp:lastModifiedBy>sicomblang</cp:lastModifiedBy>
  <cp:revision>165</cp:revision>
  <dcterms:created xsi:type="dcterms:W3CDTF">2012-08-02T19:07:09Z</dcterms:created>
  <dcterms:modified xsi:type="dcterms:W3CDTF">2017-03-25T20:38:21Z</dcterms:modified>
</cp:coreProperties>
</file>